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3"/>
  </p:notesMasterIdLst>
  <p:handoutMasterIdLst>
    <p:handoutMasterId r:id="rId44"/>
  </p:handoutMasterIdLst>
  <p:sldIdLst>
    <p:sldId id="402" r:id="rId6"/>
    <p:sldId id="411" r:id="rId7"/>
    <p:sldId id="403" r:id="rId8"/>
    <p:sldId id="378" r:id="rId9"/>
    <p:sldId id="432" r:id="rId10"/>
    <p:sldId id="404" r:id="rId11"/>
    <p:sldId id="433" r:id="rId12"/>
    <p:sldId id="405" r:id="rId13"/>
    <p:sldId id="406" r:id="rId14"/>
    <p:sldId id="434" r:id="rId15"/>
    <p:sldId id="407" r:id="rId16"/>
    <p:sldId id="446" r:id="rId17"/>
    <p:sldId id="409" r:id="rId18"/>
    <p:sldId id="422" r:id="rId19"/>
    <p:sldId id="408" r:id="rId20"/>
    <p:sldId id="424" r:id="rId21"/>
    <p:sldId id="440" r:id="rId22"/>
    <p:sldId id="442" r:id="rId23"/>
    <p:sldId id="444" r:id="rId24"/>
    <p:sldId id="452" r:id="rId25"/>
    <p:sldId id="453" r:id="rId26"/>
    <p:sldId id="451" r:id="rId27"/>
    <p:sldId id="454" r:id="rId28"/>
    <p:sldId id="455" r:id="rId29"/>
    <p:sldId id="435" r:id="rId30"/>
    <p:sldId id="410" r:id="rId31"/>
    <p:sldId id="412" r:id="rId32"/>
    <p:sldId id="413" r:id="rId33"/>
    <p:sldId id="450" r:id="rId34"/>
    <p:sldId id="414" r:id="rId35"/>
    <p:sldId id="420" r:id="rId36"/>
    <p:sldId id="441" r:id="rId37"/>
    <p:sldId id="436" r:id="rId38"/>
    <p:sldId id="416" r:id="rId39"/>
    <p:sldId id="417" r:id="rId40"/>
    <p:sldId id="418" r:id="rId41"/>
    <p:sldId id="426" r:id="rId42"/>
  </p:sldIdLst>
  <p:sldSz cx="9906000" cy="6858000" type="A4"/>
  <p:notesSz cx="6669088" cy="9775825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7E3F"/>
    <a:srgbClr val="0000CC"/>
    <a:srgbClr val="336699"/>
    <a:srgbClr val="FF0000"/>
    <a:srgbClr val="FFFFCC"/>
    <a:srgbClr val="FF9900"/>
    <a:srgbClr val="FFCC00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76982" autoAdjust="0"/>
  </p:normalViewPr>
  <p:slideViewPr>
    <p:cSldViewPr snapToGrid="0" showGuides="1">
      <p:cViewPr>
        <p:scale>
          <a:sx n="60" d="100"/>
          <a:sy n="60" d="100"/>
        </p:scale>
        <p:origin x="-2910" y="-720"/>
      </p:cViewPr>
      <p:guideLst>
        <p:guide orient="horz" pos="784"/>
        <p:guide pos="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1560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650CA-C50E-4EB5-8163-F30D642AFCC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2C7DC9-6F88-40F2-B574-C9C0B1D283C5}">
      <dgm:prSet/>
      <dgm:spPr>
        <a:solidFill>
          <a:srgbClr val="333399"/>
        </a:solidFill>
      </dgm:spPr>
      <dgm:t>
        <a:bodyPr/>
        <a:lstStyle/>
        <a:p>
          <a:pPr rtl="0"/>
          <a:r>
            <a:rPr lang="fr-BE" b="1" dirty="0" smtClean="0"/>
            <a:t>Multi-</a:t>
          </a:r>
          <a:r>
            <a:rPr lang="fr-BE" b="1" dirty="0" err="1" smtClean="0"/>
            <a:t>beneficiary</a:t>
          </a:r>
          <a:endParaRPr lang="en-GB" dirty="0"/>
        </a:p>
      </dgm:t>
    </dgm:pt>
    <dgm:pt modelId="{A18094E0-E28F-465D-9CB7-F60F13856DAE}" type="parTrans" cxnId="{983DBE89-962C-4866-988B-79D18FE78CD5}">
      <dgm:prSet/>
      <dgm:spPr/>
      <dgm:t>
        <a:bodyPr/>
        <a:lstStyle/>
        <a:p>
          <a:endParaRPr lang="en-GB"/>
        </a:p>
      </dgm:t>
    </dgm:pt>
    <dgm:pt modelId="{A441C881-C5E5-45E1-8BAE-15F5FA396820}" type="sibTrans" cxnId="{983DBE89-962C-4866-988B-79D18FE78CD5}">
      <dgm:prSet/>
      <dgm:spPr/>
      <dgm:t>
        <a:bodyPr/>
        <a:lstStyle/>
        <a:p>
          <a:endParaRPr lang="en-GB"/>
        </a:p>
      </dgm:t>
    </dgm:pt>
    <dgm:pt modelId="{744B1704-E261-4EB4-9D44-CE4B489410FD}">
      <dgm:prSet/>
      <dgm:spPr>
        <a:solidFill>
          <a:srgbClr val="333399"/>
        </a:solidFill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b="1" dirty="0" smtClean="0"/>
            <a:t>Mixed-</a:t>
          </a:r>
          <a:r>
            <a:rPr lang="fr-BE" b="1" dirty="0" err="1" smtClean="0"/>
            <a:t>Financing</a:t>
          </a:r>
          <a:r>
            <a:rPr lang="fr-BE" b="1" dirty="0" smtClean="0"/>
            <a:t> </a:t>
          </a:r>
          <a:r>
            <a:rPr lang="fr-BE" b="1" dirty="0" err="1" smtClean="0"/>
            <a:t>Actual</a:t>
          </a:r>
          <a:r>
            <a:rPr lang="fr-BE" b="1" dirty="0" smtClean="0"/>
            <a:t> and Unit </a:t>
          </a:r>
          <a:r>
            <a:rPr lang="fr-BE" b="1" dirty="0" err="1" smtClean="0"/>
            <a:t>Costs</a:t>
          </a:r>
          <a:endParaRPr lang="en-GB" b="1" dirty="0" smtClean="0"/>
        </a:p>
        <a:p>
          <a:pPr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B2A0A29F-9FFD-48C1-9422-F011D9E6832B}" type="parTrans" cxnId="{D58BEB41-BA24-44BA-BD79-9E9D197D06A6}">
      <dgm:prSet/>
      <dgm:spPr/>
      <dgm:t>
        <a:bodyPr/>
        <a:lstStyle/>
        <a:p>
          <a:endParaRPr lang="en-GB"/>
        </a:p>
      </dgm:t>
    </dgm:pt>
    <dgm:pt modelId="{C97A1874-56BA-4D23-8812-2A054C62C5DE}" type="sibTrans" cxnId="{D58BEB41-BA24-44BA-BD79-9E9D197D06A6}">
      <dgm:prSet/>
      <dgm:spPr/>
      <dgm:t>
        <a:bodyPr/>
        <a:lstStyle/>
        <a:p>
          <a:endParaRPr lang="en-GB"/>
        </a:p>
      </dgm:t>
    </dgm:pt>
    <dgm:pt modelId="{014F093D-830D-442E-81FE-9153677CA0C4}">
      <dgm:prSet/>
      <dgm:spPr>
        <a:solidFill>
          <a:srgbClr val="333399"/>
        </a:solidFill>
      </dgm:spPr>
      <dgm:t>
        <a:bodyPr/>
        <a:lstStyle/>
        <a:p>
          <a:pPr rtl="0"/>
          <a:r>
            <a:rPr lang="fr-BE" b="1" dirty="0" smtClean="0"/>
            <a:t>Duration 24 or 36 </a:t>
          </a:r>
          <a:r>
            <a:rPr lang="fr-BE" b="1" dirty="0" err="1" smtClean="0"/>
            <a:t>months</a:t>
          </a:r>
          <a:r>
            <a:rPr lang="fr-BE" b="1" dirty="0" smtClean="0"/>
            <a:t> </a:t>
          </a:r>
          <a:endParaRPr lang="en-GB" dirty="0"/>
        </a:p>
      </dgm:t>
    </dgm:pt>
    <dgm:pt modelId="{A652B106-6608-496E-95E5-BAD9D6F9BE00}" type="parTrans" cxnId="{EAD53C34-9445-4053-851E-F033176AD76C}">
      <dgm:prSet/>
      <dgm:spPr/>
      <dgm:t>
        <a:bodyPr/>
        <a:lstStyle/>
        <a:p>
          <a:endParaRPr lang="en-GB"/>
        </a:p>
      </dgm:t>
    </dgm:pt>
    <dgm:pt modelId="{40B49491-120A-4DF3-A992-BC5CD054E720}" type="sibTrans" cxnId="{EAD53C34-9445-4053-851E-F033176AD76C}">
      <dgm:prSet/>
      <dgm:spPr/>
      <dgm:t>
        <a:bodyPr/>
        <a:lstStyle/>
        <a:p>
          <a:endParaRPr lang="en-GB"/>
        </a:p>
      </dgm:t>
    </dgm:pt>
    <dgm:pt modelId="{54D94AB8-F6F6-47C4-BE94-183571E10EC8}">
      <dgm:prSet/>
      <dgm:spPr>
        <a:solidFill>
          <a:srgbClr val="333399"/>
        </a:solidFill>
      </dgm:spPr>
      <dgm:t>
        <a:bodyPr/>
        <a:lstStyle/>
        <a:p>
          <a:endParaRPr lang="en-GB"/>
        </a:p>
      </dgm:t>
    </dgm:pt>
    <dgm:pt modelId="{FEA46F0D-5D13-463C-83ED-6CCECEFB5E09}" type="parTrans" cxnId="{D421B62A-FE60-4F63-B035-4E807072314E}">
      <dgm:prSet/>
      <dgm:spPr/>
      <dgm:t>
        <a:bodyPr/>
        <a:lstStyle/>
        <a:p>
          <a:endParaRPr lang="en-GB"/>
        </a:p>
      </dgm:t>
    </dgm:pt>
    <dgm:pt modelId="{99A42979-8426-4B38-8DD7-5B0FB396AA72}" type="sibTrans" cxnId="{D421B62A-FE60-4F63-B035-4E807072314E}">
      <dgm:prSet/>
      <dgm:spPr/>
      <dgm:t>
        <a:bodyPr/>
        <a:lstStyle/>
        <a:p>
          <a:endParaRPr lang="en-GB"/>
        </a:p>
      </dgm:t>
    </dgm:pt>
    <dgm:pt modelId="{79EBC6F7-8008-4BAA-BFE7-C5A196782C87}">
      <dgm:prSet/>
      <dgm:spPr>
        <a:solidFill>
          <a:srgbClr val="333399"/>
        </a:solidFill>
      </dgm:spPr>
      <dgm:t>
        <a:bodyPr/>
        <a:lstStyle/>
        <a:p>
          <a:pPr rtl="0"/>
          <a:r>
            <a:rPr lang="fr-BE" b="1" dirty="0" smtClean="0"/>
            <a:t>5 Budget </a:t>
          </a:r>
          <a:r>
            <a:rPr lang="fr-BE" b="1" dirty="0" err="1" smtClean="0"/>
            <a:t>Headings</a:t>
          </a:r>
          <a:endParaRPr lang="en-GB" b="1" dirty="0"/>
        </a:p>
      </dgm:t>
    </dgm:pt>
    <dgm:pt modelId="{2C485B1E-EA63-4CAE-A06F-73577995BE00}" type="parTrans" cxnId="{2D377B76-B1A7-493E-9F29-318FD92DFB80}">
      <dgm:prSet/>
      <dgm:spPr/>
      <dgm:t>
        <a:bodyPr/>
        <a:lstStyle/>
        <a:p>
          <a:endParaRPr lang="en-GB"/>
        </a:p>
      </dgm:t>
    </dgm:pt>
    <dgm:pt modelId="{75341AAB-6E74-49EA-9FEC-68F3F7554BE2}" type="sibTrans" cxnId="{2D377B76-B1A7-493E-9F29-318FD92DFB80}">
      <dgm:prSet/>
      <dgm:spPr/>
      <dgm:t>
        <a:bodyPr/>
        <a:lstStyle/>
        <a:p>
          <a:endParaRPr lang="en-GB"/>
        </a:p>
      </dgm:t>
    </dgm:pt>
    <dgm:pt modelId="{638F2A81-02B1-4297-8EB8-3AFFCFC7AE94}">
      <dgm:prSet/>
      <dgm:spPr>
        <a:solidFill>
          <a:srgbClr val="333399"/>
        </a:solidFill>
      </dgm:spPr>
      <dgm:t>
        <a:bodyPr/>
        <a:lstStyle/>
        <a:p>
          <a:endParaRPr lang="en-GB"/>
        </a:p>
      </dgm:t>
    </dgm:pt>
    <dgm:pt modelId="{FB68ED8F-827B-4E4D-8E8C-A4A38CD1078D}" type="parTrans" cxnId="{A8F19A00-52F1-47CF-BBBA-3D9405098539}">
      <dgm:prSet/>
      <dgm:spPr/>
      <dgm:t>
        <a:bodyPr/>
        <a:lstStyle/>
        <a:p>
          <a:endParaRPr lang="en-GB"/>
        </a:p>
      </dgm:t>
    </dgm:pt>
    <dgm:pt modelId="{C0FEB0BA-E71A-4ADC-8C42-00901457B2AA}" type="sibTrans" cxnId="{A8F19A00-52F1-47CF-BBBA-3D9405098539}">
      <dgm:prSet/>
      <dgm:spPr/>
      <dgm:t>
        <a:bodyPr/>
        <a:lstStyle/>
        <a:p>
          <a:endParaRPr lang="en-GB"/>
        </a:p>
      </dgm:t>
    </dgm:pt>
    <dgm:pt modelId="{F0F39CFE-B1BB-488F-A9EA-150537C17633}">
      <dgm:prSet/>
      <dgm:spPr>
        <a:solidFill>
          <a:srgbClr val="333399"/>
        </a:solidFill>
      </dgm:spPr>
      <dgm:t>
        <a:bodyPr/>
        <a:lstStyle/>
        <a:p>
          <a:endParaRPr lang="en-GB"/>
        </a:p>
      </dgm:t>
    </dgm:pt>
    <dgm:pt modelId="{C6B5088E-E54B-4902-90A7-DE6A14D0FE3A}" type="parTrans" cxnId="{AA36486D-6195-4668-B2C2-723757E93106}">
      <dgm:prSet/>
      <dgm:spPr/>
      <dgm:t>
        <a:bodyPr/>
        <a:lstStyle/>
        <a:p>
          <a:endParaRPr lang="en-GB"/>
        </a:p>
      </dgm:t>
    </dgm:pt>
    <dgm:pt modelId="{D0FB7405-26F6-43C4-8491-ECAC10F09E00}" type="sibTrans" cxnId="{AA36486D-6195-4668-B2C2-723757E93106}">
      <dgm:prSet/>
      <dgm:spPr/>
      <dgm:t>
        <a:bodyPr/>
        <a:lstStyle/>
        <a:p>
          <a:endParaRPr lang="en-GB"/>
        </a:p>
      </dgm:t>
    </dgm:pt>
    <dgm:pt modelId="{1E6A18E5-89FE-4D95-A4DE-85B2FEED1771}">
      <dgm:prSet/>
      <dgm:spPr>
        <a:solidFill>
          <a:srgbClr val="333399"/>
        </a:solidFill>
      </dgm:spPr>
      <dgm:t>
        <a:bodyPr/>
        <a:lstStyle/>
        <a:p>
          <a:endParaRPr lang="en-GB"/>
        </a:p>
      </dgm:t>
    </dgm:pt>
    <dgm:pt modelId="{EE79F9F5-FF93-441C-A371-FACC495C8BBA}" type="parTrans" cxnId="{6CA416E0-FAD9-4560-93B4-C1E472852043}">
      <dgm:prSet/>
      <dgm:spPr/>
      <dgm:t>
        <a:bodyPr/>
        <a:lstStyle/>
        <a:p>
          <a:endParaRPr lang="en-GB"/>
        </a:p>
      </dgm:t>
    </dgm:pt>
    <dgm:pt modelId="{CBC4EDF5-D9FB-4F57-AA97-0414CCB7589A}" type="sibTrans" cxnId="{6CA416E0-FAD9-4560-93B4-C1E472852043}">
      <dgm:prSet/>
      <dgm:spPr/>
      <dgm:t>
        <a:bodyPr/>
        <a:lstStyle/>
        <a:p>
          <a:endParaRPr lang="en-GB"/>
        </a:p>
      </dgm:t>
    </dgm:pt>
    <dgm:pt modelId="{55A67F3F-17E7-4FDF-ACAD-F0A8A22718CE}">
      <dgm:prSet/>
      <dgm:spPr>
        <a:solidFill>
          <a:srgbClr val="333399"/>
        </a:solidFill>
      </dgm:spPr>
      <dgm:t>
        <a:bodyPr/>
        <a:lstStyle/>
        <a:p>
          <a:endParaRPr lang="en-GB"/>
        </a:p>
      </dgm:t>
    </dgm:pt>
    <dgm:pt modelId="{9D5FE23F-41CF-4A23-9178-75AF65FA443B}" type="parTrans" cxnId="{3D33F270-D0D0-45D2-83C6-6A6FF578A93E}">
      <dgm:prSet/>
      <dgm:spPr/>
      <dgm:t>
        <a:bodyPr/>
        <a:lstStyle/>
        <a:p>
          <a:endParaRPr lang="en-GB"/>
        </a:p>
      </dgm:t>
    </dgm:pt>
    <dgm:pt modelId="{AA5FC082-A5CF-4DC6-B760-BCD0EEFFC560}" type="sibTrans" cxnId="{3D33F270-D0D0-45D2-83C6-6A6FF578A93E}">
      <dgm:prSet/>
      <dgm:spPr/>
      <dgm:t>
        <a:bodyPr/>
        <a:lstStyle/>
        <a:p>
          <a:endParaRPr lang="en-GB"/>
        </a:p>
      </dgm:t>
    </dgm:pt>
    <dgm:pt modelId="{1E4313FA-B4FF-4175-BEB3-400689FBB889}" type="pres">
      <dgm:prSet presAssocID="{1F3650CA-C50E-4EB5-8163-F30D642AFCC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3D7003-DB05-4388-A6FA-DD425CDB033A}" type="pres">
      <dgm:prSet presAssocID="{1F3650CA-C50E-4EB5-8163-F30D642AFCC8}" presName="diamond" presStyleLbl="bgShp" presStyleIdx="0" presStyleCnt="1"/>
      <dgm:spPr/>
      <dgm:t>
        <a:bodyPr/>
        <a:lstStyle/>
        <a:p>
          <a:endParaRPr lang="en-GB"/>
        </a:p>
      </dgm:t>
    </dgm:pt>
    <dgm:pt modelId="{51464276-65C9-4D39-890C-DCE148A3BA43}" type="pres">
      <dgm:prSet presAssocID="{1F3650CA-C50E-4EB5-8163-F30D642AFCC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816C71-7271-4F4C-9FE2-B1ACC3FCD944}" type="pres">
      <dgm:prSet presAssocID="{1F3650CA-C50E-4EB5-8163-F30D642AFCC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C151E-542A-4A7E-A6E3-140FC1CA884B}" type="pres">
      <dgm:prSet presAssocID="{1F3650CA-C50E-4EB5-8163-F30D642AFCC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33A4B4-800E-47FB-92D9-A49BDFCFE3C8}" type="pres">
      <dgm:prSet presAssocID="{1F3650CA-C50E-4EB5-8163-F30D642AFCC8}" presName="quad4" presStyleLbl="node1" presStyleIdx="3" presStyleCnt="4" custLinFactNeighborX="2147" custLinFactNeighborY="-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F19A00-52F1-47CF-BBBA-3D9405098539}" srcId="{1F3650CA-C50E-4EB5-8163-F30D642AFCC8}" destId="{638F2A81-02B1-4297-8EB8-3AFFCFC7AE94}" srcOrd="5" destOrd="0" parTransId="{FB68ED8F-827B-4E4D-8E8C-A4A38CD1078D}" sibTransId="{C0FEB0BA-E71A-4ADC-8C42-00901457B2AA}"/>
    <dgm:cxn modelId="{D421B62A-FE60-4F63-B035-4E807072314E}" srcId="{1F3650CA-C50E-4EB5-8163-F30D642AFCC8}" destId="{54D94AB8-F6F6-47C4-BE94-183571E10EC8}" srcOrd="4" destOrd="0" parTransId="{FEA46F0D-5D13-463C-83ED-6CCECEFB5E09}" sibTransId="{99A42979-8426-4B38-8DD7-5B0FB396AA72}"/>
    <dgm:cxn modelId="{381010D1-DC04-47BE-B287-C9D9AE7A4894}" type="presOf" srcId="{014F093D-830D-442E-81FE-9153677CA0C4}" destId="{D133A4B4-800E-47FB-92D9-A49BDFCFE3C8}" srcOrd="0" destOrd="0" presId="urn:microsoft.com/office/officeart/2005/8/layout/matrix3"/>
    <dgm:cxn modelId="{6CA416E0-FAD9-4560-93B4-C1E472852043}" srcId="{1F3650CA-C50E-4EB5-8163-F30D642AFCC8}" destId="{1E6A18E5-89FE-4D95-A4DE-85B2FEED1771}" srcOrd="7" destOrd="0" parTransId="{EE79F9F5-FF93-441C-A371-FACC495C8BBA}" sibTransId="{CBC4EDF5-D9FB-4F57-AA97-0414CCB7589A}"/>
    <dgm:cxn modelId="{B7E9F1DC-9865-4B86-9593-8BD933126EF5}" type="presOf" srcId="{1C2C7DC9-6F88-40F2-B574-C9C0B1D283C5}" destId="{51464276-65C9-4D39-890C-DCE148A3BA43}" srcOrd="0" destOrd="0" presId="urn:microsoft.com/office/officeart/2005/8/layout/matrix3"/>
    <dgm:cxn modelId="{A71ABD2B-A69F-4911-9B7A-E7EDA1DC450C}" type="presOf" srcId="{744B1704-E261-4EB4-9D44-CE4B489410FD}" destId="{16816C71-7271-4F4C-9FE2-B1ACC3FCD944}" srcOrd="0" destOrd="0" presId="urn:microsoft.com/office/officeart/2005/8/layout/matrix3"/>
    <dgm:cxn modelId="{AA36486D-6195-4668-B2C2-723757E93106}" srcId="{1F3650CA-C50E-4EB5-8163-F30D642AFCC8}" destId="{F0F39CFE-B1BB-488F-A9EA-150537C17633}" srcOrd="6" destOrd="0" parTransId="{C6B5088E-E54B-4902-90A7-DE6A14D0FE3A}" sibTransId="{D0FB7405-26F6-43C4-8491-ECAC10F09E00}"/>
    <dgm:cxn modelId="{E7C8D883-8524-4EB5-ACB5-599A3449EAE7}" type="presOf" srcId="{79EBC6F7-8008-4BAA-BFE7-C5A196782C87}" destId="{AD1C151E-542A-4A7E-A6E3-140FC1CA884B}" srcOrd="0" destOrd="0" presId="urn:microsoft.com/office/officeart/2005/8/layout/matrix3"/>
    <dgm:cxn modelId="{EAD53C34-9445-4053-851E-F033176AD76C}" srcId="{1F3650CA-C50E-4EB5-8163-F30D642AFCC8}" destId="{014F093D-830D-442E-81FE-9153677CA0C4}" srcOrd="3" destOrd="0" parTransId="{A652B106-6608-496E-95E5-BAD9D6F9BE00}" sibTransId="{40B49491-120A-4DF3-A992-BC5CD054E720}"/>
    <dgm:cxn modelId="{3D33F270-D0D0-45D2-83C6-6A6FF578A93E}" srcId="{1F3650CA-C50E-4EB5-8163-F30D642AFCC8}" destId="{55A67F3F-17E7-4FDF-ACAD-F0A8A22718CE}" srcOrd="8" destOrd="0" parTransId="{9D5FE23F-41CF-4A23-9178-75AF65FA443B}" sibTransId="{AA5FC082-A5CF-4DC6-B760-BCD0EEFFC560}"/>
    <dgm:cxn modelId="{D57F5ED4-23E6-473B-871C-1049AEA08FB8}" type="presOf" srcId="{1F3650CA-C50E-4EB5-8163-F30D642AFCC8}" destId="{1E4313FA-B4FF-4175-BEB3-400689FBB889}" srcOrd="0" destOrd="0" presId="urn:microsoft.com/office/officeart/2005/8/layout/matrix3"/>
    <dgm:cxn modelId="{983DBE89-962C-4866-988B-79D18FE78CD5}" srcId="{1F3650CA-C50E-4EB5-8163-F30D642AFCC8}" destId="{1C2C7DC9-6F88-40F2-B574-C9C0B1D283C5}" srcOrd="0" destOrd="0" parTransId="{A18094E0-E28F-465D-9CB7-F60F13856DAE}" sibTransId="{A441C881-C5E5-45E1-8BAE-15F5FA396820}"/>
    <dgm:cxn modelId="{2D377B76-B1A7-493E-9F29-318FD92DFB80}" srcId="{1F3650CA-C50E-4EB5-8163-F30D642AFCC8}" destId="{79EBC6F7-8008-4BAA-BFE7-C5A196782C87}" srcOrd="2" destOrd="0" parTransId="{2C485B1E-EA63-4CAE-A06F-73577995BE00}" sibTransId="{75341AAB-6E74-49EA-9FEC-68F3F7554BE2}"/>
    <dgm:cxn modelId="{D58BEB41-BA24-44BA-BD79-9E9D197D06A6}" srcId="{1F3650CA-C50E-4EB5-8163-F30D642AFCC8}" destId="{744B1704-E261-4EB4-9D44-CE4B489410FD}" srcOrd="1" destOrd="0" parTransId="{B2A0A29F-9FFD-48C1-9422-F011D9E6832B}" sibTransId="{C97A1874-56BA-4D23-8812-2A054C62C5DE}"/>
    <dgm:cxn modelId="{74FE1799-FB96-4CA4-B79F-47EB7C91125E}" type="presParOf" srcId="{1E4313FA-B4FF-4175-BEB3-400689FBB889}" destId="{493D7003-DB05-4388-A6FA-DD425CDB033A}" srcOrd="0" destOrd="0" presId="urn:microsoft.com/office/officeart/2005/8/layout/matrix3"/>
    <dgm:cxn modelId="{FA5EF07A-46BF-4EE8-9174-C2CEC34B6CC2}" type="presParOf" srcId="{1E4313FA-B4FF-4175-BEB3-400689FBB889}" destId="{51464276-65C9-4D39-890C-DCE148A3BA43}" srcOrd="1" destOrd="0" presId="urn:microsoft.com/office/officeart/2005/8/layout/matrix3"/>
    <dgm:cxn modelId="{BBA3F458-0B83-4C79-B073-8AFD4B976E98}" type="presParOf" srcId="{1E4313FA-B4FF-4175-BEB3-400689FBB889}" destId="{16816C71-7271-4F4C-9FE2-B1ACC3FCD944}" srcOrd="2" destOrd="0" presId="urn:microsoft.com/office/officeart/2005/8/layout/matrix3"/>
    <dgm:cxn modelId="{6343756A-197D-497A-B71E-A2E238867AC7}" type="presParOf" srcId="{1E4313FA-B4FF-4175-BEB3-400689FBB889}" destId="{AD1C151E-542A-4A7E-A6E3-140FC1CA884B}" srcOrd="3" destOrd="0" presId="urn:microsoft.com/office/officeart/2005/8/layout/matrix3"/>
    <dgm:cxn modelId="{CED58EE0-3382-4D11-96B4-938E2340862B}" type="presParOf" srcId="{1E4313FA-B4FF-4175-BEB3-400689FBB889}" destId="{D133A4B4-800E-47FB-92D9-A49BDFCFE3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53596-8E7E-4A43-B6E4-721E7DBFD8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834A5D-435B-4EA5-98BF-7E616EF1B4C9}">
      <dgm:prSet phldrT="[Text]" custT="1"/>
      <dgm:spPr/>
      <dgm:t>
        <a:bodyPr/>
        <a:lstStyle/>
        <a:p>
          <a:r>
            <a:rPr lang="fr-BE" sz="2800" dirty="0" smtClean="0"/>
            <a:t>Participant Portal</a:t>
          </a:r>
          <a:endParaRPr lang="en-GB" sz="2800" dirty="0"/>
        </a:p>
      </dgm:t>
    </dgm:pt>
    <dgm:pt modelId="{81AFBBD5-87A0-4881-AD04-3225FFD270CF}" type="parTrans" cxnId="{07447A54-705A-4E01-90C0-8A4EB7A355E4}">
      <dgm:prSet/>
      <dgm:spPr/>
      <dgm:t>
        <a:bodyPr/>
        <a:lstStyle/>
        <a:p>
          <a:endParaRPr lang="en-GB"/>
        </a:p>
      </dgm:t>
    </dgm:pt>
    <dgm:pt modelId="{160F3A91-D813-4A16-9ED3-7CABDC7B802B}" type="sibTrans" cxnId="{07447A54-705A-4E01-90C0-8A4EB7A355E4}">
      <dgm:prSet/>
      <dgm:spPr/>
      <dgm:t>
        <a:bodyPr/>
        <a:lstStyle/>
        <a:p>
          <a:endParaRPr lang="en-GB"/>
        </a:p>
      </dgm:t>
    </dgm:pt>
    <dgm:pt modelId="{79BE0838-A728-44C8-B0AA-90C1BE221696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legal status of the coordinator and/or beneficiaries</a:t>
          </a:r>
          <a:endParaRPr lang="en-GB" sz="1600" dirty="0"/>
        </a:p>
      </dgm:t>
    </dgm:pt>
    <dgm:pt modelId="{6E25EB02-D73D-4BE5-8D21-E38B3FD4094D}" type="parTrans" cxnId="{FA5A086C-DD32-4306-9E68-9ACCA8C3D3A6}">
      <dgm:prSet/>
      <dgm:spPr/>
      <dgm:t>
        <a:bodyPr/>
        <a:lstStyle/>
        <a:p>
          <a:endParaRPr lang="en-GB"/>
        </a:p>
      </dgm:t>
    </dgm:pt>
    <dgm:pt modelId="{36D48B1E-9A1D-43FE-B86F-001C3801C9F0}" type="sibTrans" cxnId="{FA5A086C-DD32-4306-9E68-9ACCA8C3D3A6}">
      <dgm:prSet/>
      <dgm:spPr/>
      <dgm:t>
        <a:bodyPr/>
        <a:lstStyle/>
        <a:p>
          <a:endParaRPr lang="en-GB"/>
        </a:p>
      </dgm:t>
    </dgm:pt>
    <dgm:pt modelId="{571E0A1C-F756-4B35-A22C-42A31E30CC2C}">
      <dgm:prSet phldrT="[Text]" custT="1"/>
      <dgm:spPr/>
      <dgm:t>
        <a:bodyPr/>
        <a:lstStyle/>
        <a:p>
          <a:r>
            <a:rPr lang="fr-BE" sz="2800" dirty="0" smtClean="0"/>
            <a:t>E-mail</a:t>
          </a:r>
          <a:endParaRPr lang="en-GB" sz="2800" dirty="0"/>
        </a:p>
      </dgm:t>
    </dgm:pt>
    <dgm:pt modelId="{17D7C8DC-68C9-4C24-B0BA-C8672208335D}" type="parTrans" cxnId="{147B1F8A-ABB8-43F8-9655-684BC9F2649D}">
      <dgm:prSet/>
      <dgm:spPr/>
      <dgm:t>
        <a:bodyPr/>
        <a:lstStyle/>
        <a:p>
          <a:endParaRPr lang="en-GB"/>
        </a:p>
      </dgm:t>
    </dgm:pt>
    <dgm:pt modelId="{A7C1BB2A-1D4B-4D7E-AB36-28C3443114BD}" type="sibTrans" cxnId="{147B1F8A-ABB8-43F8-9655-684BC9F2649D}">
      <dgm:prSet/>
      <dgm:spPr/>
      <dgm:t>
        <a:bodyPr/>
        <a:lstStyle/>
        <a:p>
          <a:endParaRPr lang="en-GB"/>
        </a:p>
      </dgm:t>
    </dgm:pt>
    <dgm:pt modelId="{6CC34428-F150-45C8-A5C6-82504E15C8A9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contact person of the coordinator</a:t>
          </a:r>
          <a:endParaRPr lang="en-GB" sz="1600" dirty="0"/>
        </a:p>
      </dgm:t>
    </dgm:pt>
    <dgm:pt modelId="{0A1216D3-8DCC-4DF3-BB09-39B5093C4C52}" type="parTrans" cxnId="{44CC9B01-02DF-4DDB-9E27-5D58178C9EDA}">
      <dgm:prSet/>
      <dgm:spPr/>
      <dgm:t>
        <a:bodyPr/>
        <a:lstStyle/>
        <a:p>
          <a:endParaRPr lang="en-GB"/>
        </a:p>
      </dgm:t>
    </dgm:pt>
    <dgm:pt modelId="{CD02D3A2-4F75-403C-A06D-C29B9DE780EE}" type="sibTrans" cxnId="{44CC9B01-02DF-4DDB-9E27-5D58178C9EDA}">
      <dgm:prSet/>
      <dgm:spPr/>
      <dgm:t>
        <a:bodyPr/>
        <a:lstStyle/>
        <a:p>
          <a:endParaRPr lang="en-GB"/>
        </a:p>
      </dgm:t>
    </dgm:pt>
    <dgm:pt modelId="{F6025B99-6FF1-46BB-A2F0-C796E3EA2696}">
      <dgm:prSet phldrT="[Text]" custT="1"/>
      <dgm:spPr/>
      <dgm:t>
        <a:bodyPr/>
        <a:lstStyle/>
        <a:p>
          <a:r>
            <a:rPr lang="fr-BE" sz="2800" dirty="0" err="1" smtClean="0"/>
            <a:t>Scanned</a:t>
          </a:r>
          <a:r>
            <a:rPr lang="fr-BE" sz="2800" dirty="0" smtClean="0"/>
            <a:t> </a:t>
          </a:r>
          <a:r>
            <a:rPr lang="fr-BE" sz="2800" dirty="0" err="1" smtClean="0"/>
            <a:t>letter</a:t>
          </a:r>
          <a:endParaRPr lang="en-GB" sz="2800" dirty="0"/>
        </a:p>
      </dgm:t>
    </dgm:pt>
    <dgm:pt modelId="{DE633BAE-431F-4077-9AD7-EBEDAC34E674}" type="parTrans" cxnId="{D763C746-5413-454A-AC9D-0045CCDCD3CC}">
      <dgm:prSet/>
      <dgm:spPr/>
      <dgm:t>
        <a:bodyPr/>
        <a:lstStyle/>
        <a:p>
          <a:endParaRPr lang="en-GB"/>
        </a:p>
      </dgm:t>
    </dgm:pt>
    <dgm:pt modelId="{DA891067-5C22-4E9B-85DB-DB025E9D7C49}" type="sibTrans" cxnId="{D763C746-5413-454A-AC9D-0045CCDCD3CC}">
      <dgm:prSet/>
      <dgm:spPr/>
      <dgm:t>
        <a:bodyPr/>
        <a:lstStyle/>
        <a:p>
          <a:endParaRPr lang="en-GB"/>
        </a:p>
      </dgm:t>
    </dgm:pt>
    <dgm:pt modelId="{C358231A-02CB-4ACC-A56E-BA099CBD92C0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coordinating institution</a:t>
          </a:r>
          <a:endParaRPr lang="en-GB" sz="1600" dirty="0"/>
        </a:p>
      </dgm:t>
    </dgm:pt>
    <dgm:pt modelId="{9004AC64-1C82-43F9-B551-CAFD634A611E}" type="parTrans" cxnId="{01739AA4-EDE0-4376-82E5-6077C5973D4A}">
      <dgm:prSet/>
      <dgm:spPr/>
      <dgm:t>
        <a:bodyPr/>
        <a:lstStyle/>
        <a:p>
          <a:endParaRPr lang="en-GB"/>
        </a:p>
      </dgm:t>
    </dgm:pt>
    <dgm:pt modelId="{E8B371C1-18C3-4C40-86D0-5947EC89D341}" type="sibTrans" cxnId="{01739AA4-EDE0-4376-82E5-6077C5973D4A}">
      <dgm:prSet/>
      <dgm:spPr/>
      <dgm:t>
        <a:bodyPr/>
        <a:lstStyle/>
        <a:p>
          <a:endParaRPr lang="en-GB"/>
        </a:p>
      </dgm:t>
    </dgm:pt>
    <dgm:pt modelId="{C2274360-ABA5-4D1B-ACC7-E1515A3B7E8C}">
      <dgm:prSet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legal name of the coordinator and/or beneficiaries</a:t>
          </a:r>
        </a:p>
      </dgm:t>
    </dgm:pt>
    <dgm:pt modelId="{0B1BE418-45A4-48F0-9FF6-81424A3AF9EE}" type="parTrans" cxnId="{25E1EED1-9973-4801-B9D3-D99BB8346D50}">
      <dgm:prSet/>
      <dgm:spPr/>
      <dgm:t>
        <a:bodyPr/>
        <a:lstStyle/>
        <a:p>
          <a:endParaRPr lang="en-GB"/>
        </a:p>
      </dgm:t>
    </dgm:pt>
    <dgm:pt modelId="{3244D168-7437-412F-BA6B-256DBE858130}" type="sibTrans" cxnId="{25E1EED1-9973-4801-B9D3-D99BB8346D50}">
      <dgm:prSet/>
      <dgm:spPr/>
      <dgm:t>
        <a:bodyPr/>
        <a:lstStyle/>
        <a:p>
          <a:endParaRPr lang="en-GB"/>
        </a:p>
      </dgm:t>
    </dgm:pt>
    <dgm:pt modelId="{F3BA323D-85E7-4500-81E7-4EE2CE95782B}">
      <dgm:prSet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address of the coordinator</a:t>
          </a:r>
        </a:p>
      </dgm:t>
    </dgm:pt>
    <dgm:pt modelId="{AE934A4D-9177-4D04-9EC4-DA19B772FAD6}" type="parTrans" cxnId="{A264681E-54BB-4041-BF9A-F11F71E60B17}">
      <dgm:prSet/>
      <dgm:spPr/>
      <dgm:t>
        <a:bodyPr/>
        <a:lstStyle/>
        <a:p>
          <a:endParaRPr lang="en-GB"/>
        </a:p>
      </dgm:t>
    </dgm:pt>
    <dgm:pt modelId="{C23BF074-9732-4A6F-BF0F-0DDA60C43583}" type="sibTrans" cxnId="{A264681E-54BB-4041-BF9A-F11F71E60B17}">
      <dgm:prSet/>
      <dgm:spPr/>
      <dgm:t>
        <a:bodyPr/>
        <a:lstStyle/>
        <a:p>
          <a:endParaRPr lang="en-GB"/>
        </a:p>
      </dgm:t>
    </dgm:pt>
    <dgm:pt modelId="{0B802170-A8B5-4081-9F99-AB9D0657D446}">
      <dgm:prSet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address of a beneficiary (not the coordinator)</a:t>
          </a:r>
          <a:endParaRPr lang="en-GB" sz="1000" dirty="0">
            <a:effectLst/>
            <a:latin typeface="+mj-lt"/>
            <a:ea typeface="Times New Roman"/>
          </a:endParaRPr>
        </a:p>
      </dgm:t>
    </dgm:pt>
    <dgm:pt modelId="{04367ABF-4D58-451F-9AD5-5C55D28BD917}" type="parTrans" cxnId="{B7EBD814-4E85-4103-A828-446390252B39}">
      <dgm:prSet/>
      <dgm:spPr/>
      <dgm:t>
        <a:bodyPr/>
        <a:lstStyle/>
        <a:p>
          <a:endParaRPr lang="en-GB"/>
        </a:p>
      </dgm:t>
    </dgm:pt>
    <dgm:pt modelId="{6458C193-1EE5-4C1B-AB48-1BF861F09730}" type="sibTrans" cxnId="{B7EBD814-4E85-4103-A828-446390252B39}">
      <dgm:prSet/>
      <dgm:spPr/>
      <dgm:t>
        <a:bodyPr/>
        <a:lstStyle/>
        <a:p>
          <a:endParaRPr lang="en-GB"/>
        </a:p>
      </dgm:t>
    </dgm:pt>
    <dgm:pt modelId="{5A105CD9-E0AF-4446-853E-60B24C544AFE}">
      <dgm:prSet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deadline for submission of reports</a:t>
          </a:r>
        </a:p>
      </dgm:t>
    </dgm:pt>
    <dgm:pt modelId="{A5D3B37A-9D47-4DD4-A0B9-E3074D650B7A}" type="parTrans" cxnId="{9E0A7C32-1FAE-42AE-B15F-A64861B8E318}">
      <dgm:prSet/>
      <dgm:spPr/>
      <dgm:t>
        <a:bodyPr/>
        <a:lstStyle/>
        <a:p>
          <a:endParaRPr lang="en-GB"/>
        </a:p>
      </dgm:t>
    </dgm:pt>
    <dgm:pt modelId="{A5579C81-B3D2-4C76-9584-61C69891E5CD}" type="sibTrans" cxnId="{9E0A7C32-1FAE-42AE-B15F-A64861B8E318}">
      <dgm:prSet/>
      <dgm:spPr/>
      <dgm:t>
        <a:bodyPr/>
        <a:lstStyle/>
        <a:p>
          <a:endParaRPr lang="en-GB"/>
        </a:p>
      </dgm:t>
    </dgm:pt>
    <dgm:pt modelId="{36BEAB77-D67C-4519-8246-0E0137950E83}">
      <dgm:prSet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eligibility period</a:t>
          </a:r>
        </a:p>
      </dgm:t>
    </dgm:pt>
    <dgm:pt modelId="{942D8FE9-A0B3-4E10-AF23-33E4B8E87E32}" type="parTrans" cxnId="{26350F4E-23CA-4FCF-B716-DD6798E71BE6}">
      <dgm:prSet/>
      <dgm:spPr/>
      <dgm:t>
        <a:bodyPr/>
        <a:lstStyle/>
        <a:p>
          <a:endParaRPr lang="en-GB"/>
        </a:p>
      </dgm:t>
    </dgm:pt>
    <dgm:pt modelId="{9A1E4D29-5891-429F-947D-B567D898A80C}" type="sibTrans" cxnId="{26350F4E-23CA-4FCF-B716-DD6798E71BE6}">
      <dgm:prSet/>
      <dgm:spPr/>
      <dgm:t>
        <a:bodyPr/>
        <a:lstStyle/>
        <a:p>
          <a:endParaRPr lang="en-GB"/>
        </a:p>
      </dgm:t>
    </dgm:pt>
    <dgm:pt modelId="{D2626172-6F56-4034-888F-7073A76DA51B}">
      <dgm:prSet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budget breakdown </a:t>
          </a:r>
        </a:p>
      </dgm:t>
    </dgm:pt>
    <dgm:pt modelId="{99D1088D-4ADC-496A-9120-4DA796FC93D0}" type="parTrans" cxnId="{D6B54326-FB9C-4753-B7F2-0B326C35A1E2}">
      <dgm:prSet/>
      <dgm:spPr/>
      <dgm:t>
        <a:bodyPr/>
        <a:lstStyle/>
        <a:p>
          <a:endParaRPr lang="en-GB"/>
        </a:p>
      </dgm:t>
    </dgm:pt>
    <dgm:pt modelId="{AF6E81C9-51C3-4E1A-AD21-1033BBF58D82}" type="sibTrans" cxnId="{D6B54326-FB9C-4753-B7F2-0B326C35A1E2}">
      <dgm:prSet/>
      <dgm:spPr/>
      <dgm:t>
        <a:bodyPr/>
        <a:lstStyle/>
        <a:p>
          <a:endParaRPr lang="en-GB"/>
        </a:p>
      </dgm:t>
    </dgm:pt>
    <dgm:pt modelId="{3F5B15FA-CA7D-4EBA-A3DF-07A6040344AC}">
      <dgm:prSet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partnership composition </a:t>
          </a:r>
        </a:p>
      </dgm:t>
    </dgm:pt>
    <dgm:pt modelId="{940C749A-F928-4F6C-85F1-0471F223D908}" type="parTrans" cxnId="{EE383008-E4E0-4E99-8873-474932084EC1}">
      <dgm:prSet/>
      <dgm:spPr/>
      <dgm:t>
        <a:bodyPr/>
        <a:lstStyle/>
        <a:p>
          <a:endParaRPr lang="en-GB"/>
        </a:p>
      </dgm:t>
    </dgm:pt>
    <dgm:pt modelId="{24186DFE-DDE9-44DF-AAE2-007C9E8AD9A8}" type="sibTrans" cxnId="{EE383008-E4E0-4E99-8873-474932084EC1}">
      <dgm:prSet/>
      <dgm:spPr/>
      <dgm:t>
        <a:bodyPr/>
        <a:lstStyle/>
        <a:p>
          <a:endParaRPr lang="en-GB"/>
        </a:p>
      </dgm:t>
    </dgm:pt>
    <dgm:pt modelId="{7C1D1222-74A2-4D03-899E-D777655E0E85}">
      <dgm:prSet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legal representative of the coordinator </a:t>
          </a:r>
        </a:p>
      </dgm:t>
    </dgm:pt>
    <dgm:pt modelId="{FD979858-2B6D-413B-9C19-0168D1ACEC54}" type="parTrans" cxnId="{CC570BCC-4CDD-40EE-800B-FFF03E6A8E07}">
      <dgm:prSet/>
      <dgm:spPr/>
      <dgm:t>
        <a:bodyPr/>
        <a:lstStyle/>
        <a:p>
          <a:endParaRPr lang="en-GB"/>
        </a:p>
      </dgm:t>
    </dgm:pt>
    <dgm:pt modelId="{570D1778-29B0-47E6-866D-49B34C763692}" type="sibTrans" cxnId="{CC570BCC-4CDD-40EE-800B-FFF03E6A8E07}">
      <dgm:prSet/>
      <dgm:spPr/>
      <dgm:t>
        <a:bodyPr/>
        <a:lstStyle/>
        <a:p>
          <a:endParaRPr lang="en-GB"/>
        </a:p>
      </dgm:t>
    </dgm:pt>
    <dgm:pt modelId="{810C3B56-D387-4C21-A3AF-48AFE78D2445}">
      <dgm:prSet custT="1"/>
      <dgm:spPr/>
      <dgm:t>
        <a:bodyPr/>
        <a:lstStyle/>
        <a:p>
          <a:r>
            <a:rPr lang="en-GB" sz="16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bank account of the coordinator </a:t>
          </a:r>
          <a:endParaRPr lang="en-GB" sz="1600" dirty="0" smtClean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gm:t>
    </dgm:pt>
    <dgm:pt modelId="{017A8E5B-A779-4C64-A245-3B2D3FA19DC1}" type="parTrans" cxnId="{8F43240E-E18E-4BC9-A45E-4264ADD892A3}">
      <dgm:prSet/>
      <dgm:spPr/>
      <dgm:t>
        <a:bodyPr/>
        <a:lstStyle/>
        <a:p>
          <a:endParaRPr lang="en-GB"/>
        </a:p>
      </dgm:t>
    </dgm:pt>
    <dgm:pt modelId="{C9B07D05-A87F-4D21-8A1F-A31940B8DFC2}" type="sibTrans" cxnId="{8F43240E-E18E-4BC9-A45E-4264ADD892A3}">
      <dgm:prSet/>
      <dgm:spPr/>
      <dgm:t>
        <a:bodyPr/>
        <a:lstStyle/>
        <a:p>
          <a:endParaRPr lang="en-GB"/>
        </a:p>
      </dgm:t>
    </dgm:pt>
    <dgm:pt modelId="{3D2428EA-F31B-4CFD-9484-BD69E990F3BD}">
      <dgm:prSet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the work programme</a:t>
          </a:r>
          <a:endParaRPr lang="en-GB" sz="700" dirty="0">
            <a:solidFill>
              <a:schemeClr val="tx1"/>
            </a:solidFill>
            <a:effectLst/>
            <a:latin typeface="+mn-lt"/>
            <a:ea typeface="Calibri"/>
            <a:cs typeface="Times New Roman"/>
          </a:endParaRPr>
        </a:p>
      </dgm:t>
    </dgm:pt>
    <dgm:pt modelId="{8833B56B-3036-4D4F-BF9F-73E34D010863}" type="parTrans" cxnId="{AB976FF4-9376-41EE-B489-134229F8E2EF}">
      <dgm:prSet/>
      <dgm:spPr/>
      <dgm:t>
        <a:bodyPr/>
        <a:lstStyle/>
        <a:p>
          <a:endParaRPr lang="en-GB"/>
        </a:p>
      </dgm:t>
    </dgm:pt>
    <dgm:pt modelId="{FA895B3D-8CB4-4C24-9B8E-703E59B90CE5}" type="sibTrans" cxnId="{AB976FF4-9376-41EE-B489-134229F8E2EF}">
      <dgm:prSet/>
      <dgm:spPr/>
      <dgm:t>
        <a:bodyPr/>
        <a:lstStyle/>
        <a:p>
          <a:endParaRPr lang="en-GB"/>
        </a:p>
      </dgm:t>
    </dgm:pt>
    <dgm:pt modelId="{CA50C2F7-FB94-41AA-BF0F-07AF15E80980}" type="pres">
      <dgm:prSet presAssocID="{17853596-8E7E-4A43-B6E4-721E7DBFD8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036A1A-4C3A-4969-A504-49AEFD27FD0A}" type="pres">
      <dgm:prSet presAssocID="{44834A5D-435B-4EA5-98BF-7E616EF1B4C9}" presName="linNode" presStyleCnt="0"/>
      <dgm:spPr/>
    </dgm:pt>
    <dgm:pt modelId="{E91255E8-8093-48BA-943E-D78EDC2F3F2F}" type="pres">
      <dgm:prSet presAssocID="{44834A5D-435B-4EA5-98BF-7E616EF1B4C9}" presName="parentText" presStyleLbl="node1" presStyleIdx="0" presStyleCnt="3" custScaleX="95056" custScaleY="145555" custLinFactNeighborX="31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968167-2C19-4BDE-AC36-6876FBD48A05}" type="pres">
      <dgm:prSet presAssocID="{44834A5D-435B-4EA5-98BF-7E616EF1B4C9}" presName="descendantText" presStyleLbl="alignAccFollowNode1" presStyleIdx="0" presStyleCnt="3" custScaleY="202832" custLinFactNeighborX="3297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D13083-1B0B-47B7-ACB0-D57334A0ECA1}" type="pres">
      <dgm:prSet presAssocID="{160F3A91-D813-4A16-9ED3-7CABDC7B802B}" presName="sp" presStyleCnt="0"/>
      <dgm:spPr/>
    </dgm:pt>
    <dgm:pt modelId="{F21643BF-AABB-4EFA-B38D-5124A7080295}" type="pres">
      <dgm:prSet presAssocID="{571E0A1C-F756-4B35-A22C-42A31E30CC2C}" presName="linNode" presStyleCnt="0"/>
      <dgm:spPr/>
    </dgm:pt>
    <dgm:pt modelId="{24F3EFD2-EFBD-4EE3-8C08-69657FCF19A3}" type="pres">
      <dgm:prSet presAssocID="{571E0A1C-F756-4B35-A22C-42A31E30CC2C}" presName="parentText" presStyleLbl="node1" presStyleIdx="1" presStyleCnt="3" custScaleX="95902" custScaleY="1135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FDD6AE-6BB3-44E5-BB03-7149CA77354B}" type="pres">
      <dgm:prSet presAssocID="{571E0A1C-F756-4B35-A22C-42A31E30CC2C}" presName="descendantText" presStyleLbl="alignAccFollowNode1" presStyleIdx="1" presStyleCnt="3" custScaleY="120140" custLinFactNeighborX="3847" custLinFactNeighborY="32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F2F130-318B-47C9-A6D4-DD5E39B765BC}" type="pres">
      <dgm:prSet presAssocID="{A7C1BB2A-1D4B-4D7E-AB36-28C3443114BD}" presName="sp" presStyleCnt="0"/>
      <dgm:spPr/>
    </dgm:pt>
    <dgm:pt modelId="{2F2A3EF5-5A24-4830-9A66-E4AE974D29E4}" type="pres">
      <dgm:prSet presAssocID="{F6025B99-6FF1-46BB-A2F0-C796E3EA2696}" presName="linNode" presStyleCnt="0"/>
      <dgm:spPr/>
    </dgm:pt>
    <dgm:pt modelId="{CDA9F5BD-B09E-4C01-B210-82A7B11DA66E}" type="pres">
      <dgm:prSet presAssocID="{F6025B99-6FF1-46BB-A2F0-C796E3EA2696}" presName="parentText" presStyleLbl="node1" presStyleIdx="2" presStyleCnt="3" custScaleX="96451" custScaleY="18680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E7D462-90D1-48B6-9866-C89EE35091BB}" type="pres">
      <dgm:prSet presAssocID="{F6025B99-6FF1-46BB-A2F0-C796E3EA2696}" presName="descendantText" presStyleLbl="alignAccFollowNode1" presStyleIdx="2" presStyleCnt="3" custScaleY="262573" custLinFactNeighborX="2185" custLinFactNeighborY="32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5A086C-DD32-4306-9E68-9ACCA8C3D3A6}" srcId="{44834A5D-435B-4EA5-98BF-7E616EF1B4C9}" destId="{79BE0838-A728-44C8-B0AA-90C1BE221696}" srcOrd="0" destOrd="0" parTransId="{6E25EB02-D73D-4BE5-8D21-E38B3FD4094D}" sibTransId="{36D48B1E-9A1D-43FE-B86F-001C3801C9F0}"/>
    <dgm:cxn modelId="{A264681E-54BB-4041-BF9A-F11F71E60B17}" srcId="{44834A5D-435B-4EA5-98BF-7E616EF1B4C9}" destId="{F3BA323D-85E7-4500-81E7-4EE2CE95782B}" srcOrd="2" destOrd="0" parTransId="{AE934A4D-9177-4D04-9EC4-DA19B772FAD6}" sibTransId="{C23BF074-9732-4A6F-BF0F-0DDA60C43583}"/>
    <dgm:cxn modelId="{596AA76C-7614-45A1-999C-9E11E6430575}" type="presOf" srcId="{F3BA323D-85E7-4500-81E7-4EE2CE95782B}" destId="{A1968167-2C19-4BDE-AC36-6876FBD48A05}" srcOrd="0" destOrd="2" presId="urn:microsoft.com/office/officeart/2005/8/layout/vList5"/>
    <dgm:cxn modelId="{18373F90-D96C-4E2A-81AE-3AF85CACA152}" type="presOf" srcId="{D2626172-6F56-4034-888F-7073A76DA51B}" destId="{ADE7D462-90D1-48B6-9866-C89EE35091BB}" srcOrd="0" destOrd="2" presId="urn:microsoft.com/office/officeart/2005/8/layout/vList5"/>
    <dgm:cxn modelId="{02D1789C-9A04-48AB-B9B0-D40157D37340}" type="presOf" srcId="{F6025B99-6FF1-46BB-A2F0-C796E3EA2696}" destId="{CDA9F5BD-B09E-4C01-B210-82A7B11DA66E}" srcOrd="0" destOrd="0" presId="urn:microsoft.com/office/officeart/2005/8/layout/vList5"/>
    <dgm:cxn modelId="{44CC9B01-02DF-4DDB-9E27-5D58178C9EDA}" srcId="{571E0A1C-F756-4B35-A22C-42A31E30CC2C}" destId="{6CC34428-F150-45C8-A5C6-82504E15C8A9}" srcOrd="0" destOrd="0" parTransId="{0A1216D3-8DCC-4DF3-BB09-39B5093C4C52}" sibTransId="{CD02D3A2-4F75-403C-A06D-C29B9DE780EE}"/>
    <dgm:cxn modelId="{329575AE-6F59-4099-B731-41D358E2E89E}" type="presOf" srcId="{C2274360-ABA5-4D1B-ACC7-E1515A3B7E8C}" destId="{A1968167-2C19-4BDE-AC36-6876FBD48A05}" srcOrd="0" destOrd="1" presId="urn:microsoft.com/office/officeart/2005/8/layout/vList5"/>
    <dgm:cxn modelId="{01739AA4-EDE0-4376-82E5-6077C5973D4A}" srcId="{F6025B99-6FF1-46BB-A2F0-C796E3EA2696}" destId="{C358231A-02CB-4ACC-A56E-BA099CBD92C0}" srcOrd="0" destOrd="0" parTransId="{9004AC64-1C82-43F9-B551-CAFD634A611E}" sibTransId="{E8B371C1-18C3-4C40-86D0-5947EC89D341}"/>
    <dgm:cxn modelId="{B7EBD814-4E85-4103-A828-446390252B39}" srcId="{44834A5D-435B-4EA5-98BF-7E616EF1B4C9}" destId="{0B802170-A8B5-4081-9F99-AB9D0657D446}" srcOrd="3" destOrd="0" parTransId="{04367ABF-4D58-451F-9AD5-5C55D28BD917}" sibTransId="{6458C193-1EE5-4C1B-AB48-1BF861F09730}"/>
    <dgm:cxn modelId="{4C069A56-7A83-4567-9B20-73682F384692}" type="presOf" srcId="{5A105CD9-E0AF-4446-853E-60B24C544AFE}" destId="{9EFDD6AE-6BB3-44E5-BB03-7149CA77354B}" srcOrd="0" destOrd="1" presId="urn:microsoft.com/office/officeart/2005/8/layout/vList5"/>
    <dgm:cxn modelId="{96773F57-FAB0-4EAB-9985-33B788538AE5}" type="presOf" srcId="{810C3B56-D387-4C21-A3AF-48AFE78D2445}" destId="{ADE7D462-90D1-48B6-9866-C89EE35091BB}" srcOrd="0" destOrd="5" presId="urn:microsoft.com/office/officeart/2005/8/layout/vList5"/>
    <dgm:cxn modelId="{8F43240E-E18E-4BC9-A45E-4264ADD892A3}" srcId="{F6025B99-6FF1-46BB-A2F0-C796E3EA2696}" destId="{810C3B56-D387-4C21-A3AF-48AFE78D2445}" srcOrd="5" destOrd="0" parTransId="{017A8E5B-A779-4C64-A245-3B2D3FA19DC1}" sibTransId="{C9B07D05-A87F-4D21-8A1F-A31940B8DFC2}"/>
    <dgm:cxn modelId="{07447A54-705A-4E01-90C0-8A4EB7A355E4}" srcId="{17853596-8E7E-4A43-B6E4-721E7DBFD89F}" destId="{44834A5D-435B-4EA5-98BF-7E616EF1B4C9}" srcOrd="0" destOrd="0" parTransId="{81AFBBD5-87A0-4881-AD04-3225FFD270CF}" sibTransId="{160F3A91-D813-4A16-9ED3-7CABDC7B802B}"/>
    <dgm:cxn modelId="{F7981F70-CAE0-4CF5-8A5E-4BDE3BE5B944}" type="presOf" srcId="{17853596-8E7E-4A43-B6E4-721E7DBFD89F}" destId="{CA50C2F7-FB94-41AA-BF0F-07AF15E80980}" srcOrd="0" destOrd="0" presId="urn:microsoft.com/office/officeart/2005/8/layout/vList5"/>
    <dgm:cxn modelId="{CC570BCC-4CDD-40EE-800B-FFF03E6A8E07}" srcId="{F6025B99-6FF1-46BB-A2F0-C796E3EA2696}" destId="{7C1D1222-74A2-4D03-899E-D777655E0E85}" srcOrd="4" destOrd="0" parTransId="{FD979858-2B6D-413B-9C19-0168D1ACEC54}" sibTransId="{570D1778-29B0-47E6-866D-49B34C763692}"/>
    <dgm:cxn modelId="{40C9E230-2F19-41CB-9BD8-3DB23FB236A5}" type="presOf" srcId="{3D2428EA-F31B-4CFD-9484-BD69E990F3BD}" destId="{ADE7D462-90D1-48B6-9866-C89EE35091BB}" srcOrd="0" destOrd="6" presId="urn:microsoft.com/office/officeart/2005/8/layout/vList5"/>
    <dgm:cxn modelId="{DEFC0747-03A5-4CEB-929A-93A75F37204D}" type="presOf" srcId="{C358231A-02CB-4ACC-A56E-BA099CBD92C0}" destId="{ADE7D462-90D1-48B6-9866-C89EE35091BB}" srcOrd="0" destOrd="0" presId="urn:microsoft.com/office/officeart/2005/8/layout/vList5"/>
    <dgm:cxn modelId="{147B1F8A-ABB8-43F8-9655-684BC9F2649D}" srcId="{17853596-8E7E-4A43-B6E4-721E7DBFD89F}" destId="{571E0A1C-F756-4B35-A22C-42A31E30CC2C}" srcOrd="1" destOrd="0" parTransId="{17D7C8DC-68C9-4C24-B0BA-C8672208335D}" sibTransId="{A7C1BB2A-1D4B-4D7E-AB36-28C3443114BD}"/>
    <dgm:cxn modelId="{AFDA9678-6880-41ED-B505-4980446F4212}" type="presOf" srcId="{0B802170-A8B5-4081-9F99-AB9D0657D446}" destId="{A1968167-2C19-4BDE-AC36-6876FBD48A05}" srcOrd="0" destOrd="3" presId="urn:microsoft.com/office/officeart/2005/8/layout/vList5"/>
    <dgm:cxn modelId="{B84068F4-0C03-4D1E-B634-2EB96E29939A}" type="presOf" srcId="{6CC34428-F150-45C8-A5C6-82504E15C8A9}" destId="{9EFDD6AE-6BB3-44E5-BB03-7149CA77354B}" srcOrd="0" destOrd="0" presId="urn:microsoft.com/office/officeart/2005/8/layout/vList5"/>
    <dgm:cxn modelId="{D763C746-5413-454A-AC9D-0045CCDCD3CC}" srcId="{17853596-8E7E-4A43-B6E4-721E7DBFD89F}" destId="{F6025B99-6FF1-46BB-A2F0-C796E3EA2696}" srcOrd="2" destOrd="0" parTransId="{DE633BAE-431F-4077-9AD7-EBEDAC34E674}" sibTransId="{DA891067-5C22-4E9B-85DB-DB025E9D7C49}"/>
    <dgm:cxn modelId="{B092ED78-48DE-4D1B-BF8D-07411721E209}" type="presOf" srcId="{7C1D1222-74A2-4D03-899E-D777655E0E85}" destId="{ADE7D462-90D1-48B6-9866-C89EE35091BB}" srcOrd="0" destOrd="4" presId="urn:microsoft.com/office/officeart/2005/8/layout/vList5"/>
    <dgm:cxn modelId="{C5BB3B45-4635-4EE9-81FC-92334947B1E8}" type="presOf" srcId="{44834A5D-435B-4EA5-98BF-7E616EF1B4C9}" destId="{E91255E8-8093-48BA-943E-D78EDC2F3F2F}" srcOrd="0" destOrd="0" presId="urn:microsoft.com/office/officeart/2005/8/layout/vList5"/>
    <dgm:cxn modelId="{C7102BB7-ADE9-4580-9D99-95D0F3ABF85B}" type="presOf" srcId="{3F5B15FA-CA7D-4EBA-A3DF-07A6040344AC}" destId="{ADE7D462-90D1-48B6-9866-C89EE35091BB}" srcOrd="0" destOrd="3" presId="urn:microsoft.com/office/officeart/2005/8/layout/vList5"/>
    <dgm:cxn modelId="{AB976FF4-9376-41EE-B489-134229F8E2EF}" srcId="{F6025B99-6FF1-46BB-A2F0-C796E3EA2696}" destId="{3D2428EA-F31B-4CFD-9484-BD69E990F3BD}" srcOrd="6" destOrd="0" parTransId="{8833B56B-3036-4D4F-BF9F-73E34D010863}" sibTransId="{FA895B3D-8CB4-4C24-9B8E-703E59B90CE5}"/>
    <dgm:cxn modelId="{07D5D80D-025B-4EBC-93AC-FBA55E2A7EBF}" type="presOf" srcId="{36BEAB77-D67C-4519-8246-0E0137950E83}" destId="{ADE7D462-90D1-48B6-9866-C89EE35091BB}" srcOrd="0" destOrd="1" presId="urn:microsoft.com/office/officeart/2005/8/layout/vList5"/>
    <dgm:cxn modelId="{D6B54326-FB9C-4753-B7F2-0B326C35A1E2}" srcId="{F6025B99-6FF1-46BB-A2F0-C796E3EA2696}" destId="{D2626172-6F56-4034-888F-7073A76DA51B}" srcOrd="2" destOrd="0" parTransId="{99D1088D-4ADC-496A-9120-4DA796FC93D0}" sibTransId="{AF6E81C9-51C3-4E1A-AD21-1033BBF58D82}"/>
    <dgm:cxn modelId="{EA50A1E9-DCCD-4C51-AD25-F4389DAE231C}" type="presOf" srcId="{79BE0838-A728-44C8-B0AA-90C1BE221696}" destId="{A1968167-2C19-4BDE-AC36-6876FBD48A05}" srcOrd="0" destOrd="0" presId="urn:microsoft.com/office/officeart/2005/8/layout/vList5"/>
    <dgm:cxn modelId="{25E1EED1-9973-4801-B9D3-D99BB8346D50}" srcId="{44834A5D-435B-4EA5-98BF-7E616EF1B4C9}" destId="{C2274360-ABA5-4D1B-ACC7-E1515A3B7E8C}" srcOrd="1" destOrd="0" parTransId="{0B1BE418-45A4-48F0-9FF6-81424A3AF9EE}" sibTransId="{3244D168-7437-412F-BA6B-256DBE858130}"/>
    <dgm:cxn modelId="{EE383008-E4E0-4E99-8873-474932084EC1}" srcId="{F6025B99-6FF1-46BB-A2F0-C796E3EA2696}" destId="{3F5B15FA-CA7D-4EBA-A3DF-07A6040344AC}" srcOrd="3" destOrd="0" parTransId="{940C749A-F928-4F6C-85F1-0471F223D908}" sibTransId="{24186DFE-DDE9-44DF-AAE2-007C9E8AD9A8}"/>
    <dgm:cxn modelId="{9E0A7C32-1FAE-42AE-B15F-A64861B8E318}" srcId="{571E0A1C-F756-4B35-A22C-42A31E30CC2C}" destId="{5A105CD9-E0AF-4446-853E-60B24C544AFE}" srcOrd="1" destOrd="0" parTransId="{A5D3B37A-9D47-4DD4-A0B9-E3074D650B7A}" sibTransId="{A5579C81-B3D2-4C76-9584-61C69891E5CD}"/>
    <dgm:cxn modelId="{C12E44A2-EFD7-4280-A276-BF6DB5F567BF}" type="presOf" srcId="{571E0A1C-F756-4B35-A22C-42A31E30CC2C}" destId="{24F3EFD2-EFBD-4EE3-8C08-69657FCF19A3}" srcOrd="0" destOrd="0" presId="urn:microsoft.com/office/officeart/2005/8/layout/vList5"/>
    <dgm:cxn modelId="{26350F4E-23CA-4FCF-B716-DD6798E71BE6}" srcId="{F6025B99-6FF1-46BB-A2F0-C796E3EA2696}" destId="{36BEAB77-D67C-4519-8246-0E0137950E83}" srcOrd="1" destOrd="0" parTransId="{942D8FE9-A0B3-4E10-AF23-33E4B8E87E32}" sibTransId="{9A1E4D29-5891-429F-947D-B567D898A80C}"/>
    <dgm:cxn modelId="{2F53576D-E28B-4D13-BCD4-8A222FE56805}" type="presParOf" srcId="{CA50C2F7-FB94-41AA-BF0F-07AF15E80980}" destId="{39036A1A-4C3A-4969-A504-49AEFD27FD0A}" srcOrd="0" destOrd="0" presId="urn:microsoft.com/office/officeart/2005/8/layout/vList5"/>
    <dgm:cxn modelId="{0A1DC1EB-4DCE-4C16-B2C8-3F6828985A36}" type="presParOf" srcId="{39036A1A-4C3A-4969-A504-49AEFD27FD0A}" destId="{E91255E8-8093-48BA-943E-D78EDC2F3F2F}" srcOrd="0" destOrd="0" presId="urn:microsoft.com/office/officeart/2005/8/layout/vList5"/>
    <dgm:cxn modelId="{3064CE9E-3EEF-49F1-8ACD-6DEBA5FDBA06}" type="presParOf" srcId="{39036A1A-4C3A-4969-A504-49AEFD27FD0A}" destId="{A1968167-2C19-4BDE-AC36-6876FBD48A05}" srcOrd="1" destOrd="0" presId="urn:microsoft.com/office/officeart/2005/8/layout/vList5"/>
    <dgm:cxn modelId="{0B20DCE4-7B51-4552-9614-E630527D8D53}" type="presParOf" srcId="{CA50C2F7-FB94-41AA-BF0F-07AF15E80980}" destId="{4CD13083-1B0B-47B7-ACB0-D57334A0ECA1}" srcOrd="1" destOrd="0" presId="urn:microsoft.com/office/officeart/2005/8/layout/vList5"/>
    <dgm:cxn modelId="{66824D69-FF41-47D4-A043-95366FA8A35E}" type="presParOf" srcId="{CA50C2F7-FB94-41AA-BF0F-07AF15E80980}" destId="{F21643BF-AABB-4EFA-B38D-5124A7080295}" srcOrd="2" destOrd="0" presId="urn:microsoft.com/office/officeart/2005/8/layout/vList5"/>
    <dgm:cxn modelId="{6AEB8338-13C7-4C11-A583-C09E3638D767}" type="presParOf" srcId="{F21643BF-AABB-4EFA-B38D-5124A7080295}" destId="{24F3EFD2-EFBD-4EE3-8C08-69657FCF19A3}" srcOrd="0" destOrd="0" presId="urn:microsoft.com/office/officeart/2005/8/layout/vList5"/>
    <dgm:cxn modelId="{FCB4896A-B938-4726-9931-5AC4C24684B2}" type="presParOf" srcId="{F21643BF-AABB-4EFA-B38D-5124A7080295}" destId="{9EFDD6AE-6BB3-44E5-BB03-7149CA77354B}" srcOrd="1" destOrd="0" presId="urn:microsoft.com/office/officeart/2005/8/layout/vList5"/>
    <dgm:cxn modelId="{C77C2F67-F878-44F8-8C9E-43EF71CFA338}" type="presParOf" srcId="{CA50C2F7-FB94-41AA-BF0F-07AF15E80980}" destId="{C1F2F130-318B-47C9-A6D4-DD5E39B765BC}" srcOrd="3" destOrd="0" presId="urn:microsoft.com/office/officeart/2005/8/layout/vList5"/>
    <dgm:cxn modelId="{F9F564F6-F14A-4220-9CE5-8E513C2AFAD0}" type="presParOf" srcId="{CA50C2F7-FB94-41AA-BF0F-07AF15E80980}" destId="{2F2A3EF5-5A24-4830-9A66-E4AE974D29E4}" srcOrd="4" destOrd="0" presId="urn:microsoft.com/office/officeart/2005/8/layout/vList5"/>
    <dgm:cxn modelId="{18FE3684-CC21-47D4-BC3D-5A880D42067F}" type="presParOf" srcId="{2F2A3EF5-5A24-4830-9A66-E4AE974D29E4}" destId="{CDA9F5BD-B09E-4C01-B210-82A7B11DA66E}" srcOrd="0" destOrd="0" presId="urn:microsoft.com/office/officeart/2005/8/layout/vList5"/>
    <dgm:cxn modelId="{F0A22A3F-72B0-4DC4-89DF-42B25A2A3381}" type="presParOf" srcId="{2F2A3EF5-5A24-4830-9A66-E4AE974D29E4}" destId="{ADE7D462-90D1-48B6-9866-C89EE35091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D7003-DB05-4388-A6FA-DD425CDB033A}">
      <dsp:nvSpPr>
        <dsp:cNvPr id="0" name=""/>
        <dsp:cNvSpPr/>
      </dsp:nvSpPr>
      <dsp:spPr>
        <a:xfrm>
          <a:off x="2448873" y="0"/>
          <a:ext cx="4551053" cy="455105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64276-65C9-4D39-890C-DCE148A3BA43}">
      <dsp:nvSpPr>
        <dsp:cNvPr id="0" name=""/>
        <dsp:cNvSpPr/>
      </dsp:nvSpPr>
      <dsp:spPr>
        <a:xfrm>
          <a:off x="2881223" y="432350"/>
          <a:ext cx="1774910" cy="1774910"/>
        </a:xfrm>
        <a:prstGeom prst="roundRect">
          <a:avLst/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Multi-</a:t>
          </a:r>
          <a:r>
            <a:rPr lang="fr-BE" sz="1800" b="1" kern="1200" dirty="0" err="1" smtClean="0"/>
            <a:t>beneficiary</a:t>
          </a:r>
          <a:endParaRPr lang="en-GB" sz="1800" kern="1200" dirty="0"/>
        </a:p>
      </dsp:txBody>
      <dsp:txXfrm>
        <a:off x="2967867" y="518994"/>
        <a:ext cx="1601622" cy="1601622"/>
      </dsp:txXfrm>
    </dsp:sp>
    <dsp:sp modelId="{16816C71-7271-4F4C-9FE2-B1ACC3FCD944}">
      <dsp:nvSpPr>
        <dsp:cNvPr id="0" name=""/>
        <dsp:cNvSpPr/>
      </dsp:nvSpPr>
      <dsp:spPr>
        <a:xfrm>
          <a:off x="4792665" y="432350"/>
          <a:ext cx="1774910" cy="1774910"/>
        </a:xfrm>
        <a:prstGeom prst="roundRect">
          <a:avLst/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b="1" kern="1200" dirty="0" smtClean="0"/>
            <a:t>Mixed-</a:t>
          </a:r>
          <a:r>
            <a:rPr lang="fr-BE" sz="1800" b="1" kern="1200" dirty="0" err="1" smtClean="0"/>
            <a:t>Financing</a:t>
          </a:r>
          <a:r>
            <a:rPr lang="fr-BE" sz="1800" b="1" kern="1200" dirty="0" smtClean="0"/>
            <a:t> </a:t>
          </a:r>
          <a:r>
            <a:rPr lang="fr-BE" sz="1800" b="1" kern="1200" dirty="0" err="1" smtClean="0"/>
            <a:t>Actual</a:t>
          </a:r>
          <a:r>
            <a:rPr lang="fr-BE" sz="1800" b="1" kern="1200" dirty="0" smtClean="0"/>
            <a:t> and Unit </a:t>
          </a:r>
          <a:r>
            <a:rPr lang="fr-BE" sz="1800" b="1" kern="1200" dirty="0" err="1" smtClean="0"/>
            <a:t>Costs</a:t>
          </a:r>
          <a:endParaRPr lang="en-GB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4879309" y="518994"/>
        <a:ext cx="1601622" cy="1601622"/>
      </dsp:txXfrm>
    </dsp:sp>
    <dsp:sp modelId="{AD1C151E-542A-4A7E-A6E3-140FC1CA884B}">
      <dsp:nvSpPr>
        <dsp:cNvPr id="0" name=""/>
        <dsp:cNvSpPr/>
      </dsp:nvSpPr>
      <dsp:spPr>
        <a:xfrm>
          <a:off x="2881223" y="2343792"/>
          <a:ext cx="1774910" cy="1774910"/>
        </a:xfrm>
        <a:prstGeom prst="roundRect">
          <a:avLst/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5 Budget </a:t>
          </a:r>
          <a:r>
            <a:rPr lang="fr-BE" sz="1800" b="1" kern="1200" dirty="0" err="1" smtClean="0"/>
            <a:t>Headings</a:t>
          </a:r>
          <a:endParaRPr lang="en-GB" sz="1800" b="1" kern="1200" dirty="0"/>
        </a:p>
      </dsp:txBody>
      <dsp:txXfrm>
        <a:off x="2967867" y="2430436"/>
        <a:ext cx="1601622" cy="1601622"/>
      </dsp:txXfrm>
    </dsp:sp>
    <dsp:sp modelId="{D133A4B4-800E-47FB-92D9-A49BDFCFE3C8}">
      <dsp:nvSpPr>
        <dsp:cNvPr id="0" name=""/>
        <dsp:cNvSpPr/>
      </dsp:nvSpPr>
      <dsp:spPr>
        <a:xfrm>
          <a:off x="4830773" y="2331083"/>
          <a:ext cx="1774910" cy="1774910"/>
        </a:xfrm>
        <a:prstGeom prst="roundRect">
          <a:avLst/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Duration 24 or 36 </a:t>
          </a:r>
          <a:r>
            <a:rPr lang="fr-BE" sz="1800" b="1" kern="1200" dirty="0" err="1" smtClean="0"/>
            <a:t>months</a:t>
          </a:r>
          <a:r>
            <a:rPr lang="fr-BE" sz="1800" b="1" kern="1200" dirty="0" smtClean="0"/>
            <a:t> </a:t>
          </a:r>
          <a:endParaRPr lang="en-GB" sz="1800" kern="1200" dirty="0"/>
        </a:p>
      </dsp:txBody>
      <dsp:txXfrm>
        <a:off x="4917417" y="2417727"/>
        <a:ext cx="1601622" cy="1601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68167-2C19-4BDE-AC36-6876FBD48A05}">
      <dsp:nvSpPr>
        <dsp:cNvPr id="0" name=""/>
        <dsp:cNvSpPr/>
      </dsp:nvSpPr>
      <dsp:spPr>
        <a:xfrm rot="5400000">
          <a:off x="5832269" y="-2356295"/>
          <a:ext cx="1450359" cy="61631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legal status of the coordinator and/or beneficiaries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legal name of the coordinator and/or beneficiaries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address of the coordinator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address of a beneficiary (not the coordinator)</a:t>
          </a:r>
          <a:endParaRPr lang="en-GB" sz="1000" kern="1200" dirty="0">
            <a:effectLst/>
            <a:latin typeface="+mj-lt"/>
            <a:ea typeface="Times New Roman"/>
          </a:endParaRPr>
        </a:p>
      </dsp:txBody>
      <dsp:txXfrm rot="-5400000">
        <a:off x="3475886" y="70889"/>
        <a:ext cx="6092326" cy="1308757"/>
      </dsp:txXfrm>
    </dsp:sp>
    <dsp:sp modelId="{E91255E8-8093-48BA-943E-D78EDC2F3F2F}">
      <dsp:nvSpPr>
        <dsp:cNvPr id="0" name=""/>
        <dsp:cNvSpPr/>
      </dsp:nvSpPr>
      <dsp:spPr>
        <a:xfrm>
          <a:off x="85699" y="74769"/>
          <a:ext cx="3295362" cy="1300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 smtClean="0"/>
            <a:t>Participant Portal</a:t>
          </a:r>
          <a:endParaRPr lang="en-GB" sz="2800" kern="1200" dirty="0"/>
        </a:p>
      </dsp:txBody>
      <dsp:txXfrm>
        <a:off x="149208" y="138278"/>
        <a:ext cx="3168344" cy="1173979"/>
      </dsp:txXfrm>
    </dsp:sp>
    <dsp:sp modelId="{9EFDD6AE-6BB3-44E5-BB03-7149CA77354B}">
      <dsp:nvSpPr>
        <dsp:cNvPr id="0" name=""/>
        <dsp:cNvSpPr/>
      </dsp:nvSpPr>
      <dsp:spPr>
        <a:xfrm rot="5400000">
          <a:off x="6128202" y="-1055886"/>
          <a:ext cx="859066" cy="61631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contact person of the coordinator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deadline for submission of reports</a:t>
          </a:r>
        </a:p>
      </dsp:txBody>
      <dsp:txXfrm rot="-5400000">
        <a:off x="3476172" y="1638080"/>
        <a:ext cx="6121191" cy="775194"/>
      </dsp:txXfrm>
    </dsp:sp>
    <dsp:sp modelId="{24F3EFD2-EFBD-4EE3-8C08-69657FCF19A3}">
      <dsp:nvSpPr>
        <dsp:cNvPr id="0" name=""/>
        <dsp:cNvSpPr/>
      </dsp:nvSpPr>
      <dsp:spPr>
        <a:xfrm>
          <a:off x="66224" y="1495138"/>
          <a:ext cx="3324691" cy="1014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 smtClean="0"/>
            <a:t>E-mail</a:t>
          </a:r>
          <a:endParaRPr lang="en-GB" sz="2800" kern="1200" dirty="0"/>
        </a:p>
      </dsp:txBody>
      <dsp:txXfrm>
        <a:off x="115764" y="1544678"/>
        <a:ext cx="3225611" cy="915761"/>
      </dsp:txXfrm>
    </dsp:sp>
    <dsp:sp modelId="{ADE7D462-90D1-48B6-9866-C89EE35091BB}">
      <dsp:nvSpPr>
        <dsp:cNvPr id="0" name=""/>
        <dsp:cNvSpPr/>
      </dsp:nvSpPr>
      <dsp:spPr>
        <a:xfrm rot="5400000">
          <a:off x="5618966" y="411966"/>
          <a:ext cx="1877540" cy="61631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coordinating institution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eligibility period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budget breakdown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partnership composition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legal representative of the coordinator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bank account of the coordinator </a:t>
          </a:r>
          <a:endParaRPr lang="en-GB" sz="1600" kern="1200" dirty="0" smtClean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the work programme</a:t>
          </a:r>
          <a:endParaRPr lang="en-GB" sz="700" kern="1200" dirty="0">
            <a:solidFill>
              <a:schemeClr val="tx1"/>
            </a:solidFill>
            <a:effectLst/>
            <a:latin typeface="+mn-lt"/>
            <a:ea typeface="Calibri"/>
            <a:cs typeface="Times New Roman"/>
          </a:endParaRPr>
        </a:p>
      </dsp:txBody>
      <dsp:txXfrm rot="-5400000">
        <a:off x="3476173" y="2646413"/>
        <a:ext cx="6071473" cy="1694232"/>
      </dsp:txXfrm>
    </dsp:sp>
    <dsp:sp modelId="{CDA9F5BD-B09E-4C01-B210-82A7B11DA66E}">
      <dsp:nvSpPr>
        <dsp:cNvPr id="0" name=""/>
        <dsp:cNvSpPr/>
      </dsp:nvSpPr>
      <dsp:spPr>
        <a:xfrm>
          <a:off x="66224" y="2658606"/>
          <a:ext cx="3343723" cy="1669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 err="1" smtClean="0"/>
            <a:t>Scanned</a:t>
          </a:r>
          <a:r>
            <a:rPr lang="fr-BE" sz="2800" kern="1200" dirty="0" smtClean="0"/>
            <a:t> </a:t>
          </a:r>
          <a:r>
            <a:rPr lang="fr-BE" sz="2800" kern="1200" dirty="0" err="1" smtClean="0"/>
            <a:t>letter</a:t>
          </a:r>
          <a:endParaRPr lang="en-GB" sz="2800" kern="1200" dirty="0"/>
        </a:p>
      </dsp:txBody>
      <dsp:txXfrm>
        <a:off x="147731" y="2740113"/>
        <a:ext cx="3180709" cy="1506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t" anchorCtr="0" compatLnSpc="1">
            <a:prstTxWarp prst="textNoShape">
              <a:avLst/>
            </a:prstTxWarp>
          </a:bodyPr>
          <a:lstStyle>
            <a:lvl1pPr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t" anchorCtr="0" compatLnSpc="1">
            <a:prstTxWarp prst="textNoShape">
              <a:avLst/>
            </a:prstTxWarp>
          </a:bodyPr>
          <a:lstStyle>
            <a:lvl1pPr algn="r"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6486"/>
            <a:ext cx="2889938" cy="4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b" anchorCtr="0" compatLnSpc="1">
            <a:prstTxWarp prst="textNoShape">
              <a:avLst/>
            </a:prstTxWarp>
          </a:bodyPr>
          <a:lstStyle>
            <a:lvl1pPr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286486"/>
            <a:ext cx="2889938" cy="4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b" anchorCtr="0" compatLnSpc="1">
            <a:prstTxWarp prst="textNoShape">
              <a:avLst/>
            </a:prstTxWarp>
          </a:bodyPr>
          <a:lstStyle>
            <a:lvl1pPr algn="r"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475E0C6D-2B53-4FDB-BF2C-78092FB2B1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9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t" anchorCtr="0" compatLnSpc="1">
            <a:prstTxWarp prst="textNoShape">
              <a:avLst/>
            </a:prstTxWarp>
          </a:bodyPr>
          <a:lstStyle>
            <a:lvl1pPr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t" anchorCtr="0" compatLnSpc="1">
            <a:prstTxWarp prst="textNoShape">
              <a:avLst/>
            </a:prstTxWarp>
          </a:bodyPr>
          <a:lstStyle>
            <a:lvl1pPr algn="r"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0563" y="733425"/>
            <a:ext cx="52927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43244"/>
            <a:ext cx="5335270" cy="439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6486"/>
            <a:ext cx="2889938" cy="4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b" anchorCtr="0" compatLnSpc="1">
            <a:prstTxWarp prst="textNoShape">
              <a:avLst/>
            </a:prstTxWarp>
          </a:bodyPr>
          <a:lstStyle>
            <a:lvl1pPr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286486"/>
            <a:ext cx="2889938" cy="4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b" anchorCtr="0" compatLnSpc="1">
            <a:prstTxWarp prst="textNoShape">
              <a:avLst/>
            </a:prstTxWarp>
          </a:bodyPr>
          <a:lstStyle>
            <a:lvl1pPr algn="r"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9AE58AA2-7774-4C51-BA74-587EBF68F2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9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00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36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3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468" indent="-280949" defTabSz="8943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3798" indent="-224760" defTabSz="8943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3317" indent="-224760" defTabSz="8943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2836" indent="-224760" defTabSz="8943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2355" indent="-224760" defTabSz="894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1874" indent="-224760" defTabSz="894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393" indent="-224760" defTabSz="894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0912" indent="-224760" defTabSz="894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373A9-5670-4956-8348-4CF7B5761FD9}" type="slidenum">
              <a:rPr lang="de-DE" smtClean="0"/>
              <a:pPr eaLnBrk="1" hangingPunct="1"/>
              <a:t>12</a:t>
            </a:fld>
            <a:endParaRPr lang="de-DE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735013"/>
            <a:ext cx="5289550" cy="36639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26736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264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264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49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18" indent="-16791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49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5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63538" algn="l"/>
                <a:tab pos="711200" algn="l"/>
              </a:tabLst>
              <a:defRPr/>
            </a:pPr>
            <a:endParaRPr lang="en-US" altLang="en-US" sz="10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81906-C956-43F0-B151-D869FF20400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14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8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85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93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93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i="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23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i="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23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i="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23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93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80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81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40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7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25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07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80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55310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25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44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dirty="0" smtClean="0"/>
              <a:t>Please use this mailbox</a:t>
            </a:r>
            <a:r>
              <a:rPr lang="en-GB" baseline="0" dirty="0" smtClean="0"/>
              <a:t> when sending your e-mails, with your </a:t>
            </a:r>
            <a:r>
              <a:rPr lang="en-GB" dirty="0" smtClean="0"/>
              <a:t>PO in Cc.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6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dirty="0" smtClean="0"/>
              <a:t>Last slide that maps all the different documents available for you as reference to ensure a proper management of your Grant Agreement.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51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9CC1D-4300-4774-9172-11A45CDF5472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9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0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5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1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5563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3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2" y="0"/>
            <a:ext cx="9920441" cy="6858000"/>
          </a:xfrm>
          <a:prstGeom prst="rect">
            <a:avLst/>
          </a:prstGeom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7366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5276CA-1284-49CF-8BC5-BF6F9DB9371F}" type="datetime1">
              <a:rPr lang="en-GB" smtClean="0"/>
              <a:t>25/01/2016</a:t>
            </a:fld>
            <a:endParaRPr lang="en-GB" dirty="0"/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F56CD-7EFE-4DED-BB3B-9194CCA948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5650" y="2155825"/>
            <a:ext cx="84201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7C0BD-A77B-4EF6-9D6B-D155FE2ACD7C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98C-B9CB-4CA1-8969-ABDCD36B5C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184150"/>
            <a:ext cx="2336800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84150"/>
            <a:ext cx="68580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A24FC-6AE4-42C9-806B-8E338C145F12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2FFC8-8C46-46D9-8EE8-A39196D58E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85000" y="1349999"/>
            <a:ext cx="9028500" cy="442800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E4B9F-8F1E-4867-88F9-4302552BCB17}" type="datetime1">
              <a:rPr lang="nl-BE"/>
              <a:pPr>
                <a:defRPr/>
              </a:pPr>
              <a:t>25/01/2016</a:t>
            </a:fld>
            <a:endParaRPr lang="nl-BE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697038" y="6048375"/>
            <a:ext cx="214471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D2A4-5777-4BAE-B530-41089261FFC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4667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5650" y="2155825"/>
            <a:ext cx="84201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366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B297C2-DF08-41D6-899E-863813EA2705}" type="datetime1">
              <a:rPr lang="en-GB" smtClean="0">
                <a:solidFill>
                  <a:prstClr val="white"/>
                </a:solidFill>
              </a:rPr>
              <a:t>25/01/2016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459F89-504E-4348-91C2-0B238276F7DE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7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460B-A762-4145-9879-19231F343AAF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1B33-96D4-4DB5-A6E2-B93615CE52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6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CCB8-50E0-4947-97E5-E64BF28233B3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D1F5-3E53-4DF5-81FE-6827A9E46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0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4767-49E6-4536-995B-3B47FDDEF39E}" type="datetime1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2B0B-26EF-412B-8653-6651F3A73F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4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AC6A-13CB-4344-977B-3ED714474797}" type="datetime1">
              <a:rPr lang="en-GB" smtClean="0"/>
              <a:t>25/01/2016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81C0-C9C8-47A3-AA37-6956FE098B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95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40F3-D7AE-4B9F-ADF1-6F5AD565E359}" type="datetime1">
              <a:rPr lang="en-GB" smtClean="0"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8AF0-FE11-49B7-B2E2-558EA4F004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1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06ED-BEE0-436A-9F37-F7F8499A60FC}" type="datetime1">
              <a:rPr lang="en-GB" smtClean="0"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0BFC-E574-43CB-B7F5-3B3DE07A26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46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4E852-8001-4799-8F7B-542E0B9FAC58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3809-15FD-45C1-8290-613EA60325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60127-5AB7-4B60-8B44-175862804723}" type="datetime1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3BB0-BB1F-47E4-903E-859CE178C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32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200C-F0A3-48D0-A837-A918A748465E}" type="datetime1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64743-E19D-4A11-82C3-75B1CC0D2E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4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F7BD-5435-4EB5-A9F8-C3E60CE0AD18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2C8E-8843-4FF7-B88E-EA09872B0B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320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184150"/>
            <a:ext cx="2336800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84150"/>
            <a:ext cx="68580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9510-EE6F-446A-AAF7-938B71415365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DC7B-8069-488C-B68E-CD229FC9B1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3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E5C42-DF87-4748-AE91-A055698F62A5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5DE9-AC3F-44C1-95C0-7AAC7EF9B1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7593-D262-47D7-8E62-B1B593D9FB45}" type="datetime1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B57D-54F0-4CA3-B1C8-F6647995F4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F48FB-337D-4A9C-B7BC-1C470032C38C}" type="datetime1">
              <a:rPr lang="en-GB" smtClean="0"/>
              <a:t>25/01/2016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E3A59-18ED-4AD6-91AC-7C9FEF139A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3FDB7-5591-4A18-99BC-564A9B6F87E6}" type="datetime1">
              <a:rPr lang="en-GB" smtClean="0"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2EE6-6945-4E77-9814-D5F27BE04E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819C-6072-4BE8-97ED-DBF0C2A3EE0D}" type="datetime1">
              <a:rPr lang="en-GB" smtClean="0"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9251-4108-4C29-B24D-E72DA1D084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87377-1BCD-4E44-B997-350C6FA59A57}" type="datetime1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3CF04-CAC7-41C7-BB6D-AE2B09DA16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415318-0F3C-4294-AEBF-BAFC35ECBEB4}" type="datetime1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9AFF-A588-499A-BCEF-02E3C2F0D7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968500"/>
            <a:ext cx="94488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6688" y="6467475"/>
            <a:ext cx="187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DA2D0426-A58F-45AE-A303-79586FB9361F}" type="datetime1">
              <a:rPr lang="en-GB" smtClean="0"/>
              <a:t>25/01/2016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674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80D64338-6FBD-4EC5-8E4B-9AFC0740AC9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93800"/>
            <a:ext cx="9474199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968500"/>
            <a:ext cx="94488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  <a:endParaRPr lang="en-GB" altLang="fr-F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6688" y="6467475"/>
            <a:ext cx="187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E4B12B37-89CF-4BD9-BCF5-29503FE8FB51}" type="datetime1">
              <a:rPr lang="en-GB" smtClean="0"/>
              <a:t>25/01/2016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674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D0B0DD1F-4796-495E-B891-5F9A45CE1D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93800"/>
            <a:ext cx="9474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73838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about-eacea/visual-identity_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hyperlink" Target="http://ec.europa.eu/dgs/education_culture/publ/graphics/beneficiaries_all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.google.com/url?sa=i&amp;rct=j&amp;q=&amp;esrc=s&amp;source=images&amp;cd=&amp;cad=rja&amp;uact=8&amp;ved=0ahUKEwiywJypqLbKAhVDkw8KHZ4lBUIQjRwIBw&amp;url=http://www.apologeticspress.org/APPubPage.aspx?pub=2&amp;issue=1186&amp;flipper=1&amp;bvm=bv.112064104,d.ZWU&amp;psig=AFQjCNFIC71boT-ZPs0krdxHjBviE3JDEA&amp;ust=1453307963868576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EACEA-EPLUS-CBHE-PROJECTS@ec.europa.e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" y="1857376"/>
            <a:ext cx="9448800" cy="4762500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sz="2500" b="1" dirty="0" smtClean="0">
                <a:solidFill>
                  <a:srgbClr val="002060"/>
                </a:solidFill>
              </a:rPr>
              <a:t>Erasmus+ Capacity </a:t>
            </a:r>
            <a:r>
              <a:rPr lang="en-GB" sz="2500" b="1" dirty="0">
                <a:solidFill>
                  <a:srgbClr val="002060"/>
                </a:solidFill>
              </a:rPr>
              <a:t>Building projects</a:t>
            </a:r>
          </a:p>
          <a:p>
            <a:pPr marL="0" lvl="0" indent="0" algn="ctr">
              <a:buNone/>
            </a:pPr>
            <a:r>
              <a:rPr lang="en-GB" sz="2500" b="1" dirty="0">
                <a:solidFill>
                  <a:srgbClr val="002060"/>
                </a:solidFill>
              </a:rPr>
              <a:t>in the field of Higher Education</a:t>
            </a:r>
          </a:p>
          <a:p>
            <a:pPr marL="0" lvl="0" indent="0" algn="ctr">
              <a:buNone/>
            </a:pPr>
            <a:r>
              <a:rPr lang="fr-BE" sz="2000" b="1" dirty="0">
                <a:solidFill>
                  <a:srgbClr val="002060"/>
                </a:solidFill>
              </a:rPr>
              <a:t>Call 2015</a:t>
            </a:r>
          </a:p>
          <a:p>
            <a:pPr marL="0" lvl="0" indent="0" algn="ctr">
              <a:buNone/>
            </a:pPr>
            <a:endParaRPr lang="en-GB" sz="2500" b="1" dirty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en-GB" sz="2800" b="1" dirty="0" smtClean="0">
                <a:solidFill>
                  <a:srgbClr val="C00000"/>
                </a:solidFill>
              </a:rPr>
              <a:t>CONTRACTUAL MANAGEMENT OF THE GRANT</a:t>
            </a:r>
            <a:endParaRPr lang="en-GB" sz="2800" b="1" dirty="0">
              <a:solidFill>
                <a:srgbClr val="C00000"/>
              </a:solidFill>
            </a:endParaRPr>
          </a:p>
          <a:p>
            <a:pPr lvl="0" algn="ctr"/>
            <a:endParaRPr lang="en-GB" sz="2500" b="1" dirty="0">
              <a:solidFill>
                <a:srgbClr val="002060"/>
              </a:solidFill>
            </a:endParaRPr>
          </a:p>
          <a:p>
            <a:pPr lvl="0" algn="ctr"/>
            <a:endParaRPr lang="fr-BE" sz="2500" b="1" dirty="0" smtClean="0">
              <a:solidFill>
                <a:srgbClr val="002060"/>
              </a:solidFill>
            </a:endParaRPr>
          </a:p>
          <a:p>
            <a:pPr lvl="0" algn="ctr"/>
            <a:endParaRPr lang="fr-BE" sz="2500" b="1" dirty="0">
              <a:solidFill>
                <a:srgbClr val="002060"/>
              </a:solidFill>
            </a:endParaRPr>
          </a:p>
          <a:p>
            <a:pPr marL="457200" lvl="1" indent="0" algn="r">
              <a:buNone/>
            </a:pPr>
            <a:r>
              <a:rPr lang="en-GB" sz="2500" b="1" dirty="0" smtClean="0">
                <a:solidFill>
                  <a:srgbClr val="002060"/>
                </a:solidFill>
              </a:rPr>
              <a:t>                         </a:t>
            </a:r>
            <a:r>
              <a:rPr lang="en-GB" sz="2100" b="1" i="1" dirty="0">
                <a:solidFill>
                  <a:srgbClr val="2D5EC1"/>
                </a:solidFill>
                <a:latin typeface="Bookman Old Style" panose="02050604050505020204" pitchFamily="18" charset="0"/>
              </a:rPr>
              <a:t>Project Representatives Meeting</a:t>
            </a:r>
            <a:endParaRPr lang="en-GB" sz="2100" i="1" dirty="0">
              <a:solidFill>
                <a:srgbClr val="2D5EC1"/>
              </a:solidFill>
              <a:latin typeface="Bookman Old Style" panose="02050604050505020204" pitchFamily="18" charset="0"/>
            </a:endParaRPr>
          </a:p>
          <a:p>
            <a:pPr marL="0" lvl="0" indent="0" algn="r">
              <a:buNone/>
            </a:pPr>
            <a:r>
              <a:rPr lang="en-GB" sz="2100" b="1" dirty="0">
                <a:solidFill>
                  <a:srgbClr val="2D5EC1"/>
                </a:solidFill>
                <a:latin typeface="Bookman Old Style" panose="02050604050505020204" pitchFamily="18" charset="0"/>
              </a:rPr>
              <a:t>                                   </a:t>
            </a:r>
            <a:r>
              <a:rPr lang="en-GB" sz="2100" b="1" i="1" dirty="0">
                <a:solidFill>
                  <a:srgbClr val="2D5EC1"/>
                </a:solidFill>
                <a:latin typeface="Bookman Old Style" panose="02050604050505020204" pitchFamily="18" charset="0"/>
              </a:rPr>
              <a:t>Brussels, 27-28 January 2016</a:t>
            </a:r>
          </a:p>
          <a:p>
            <a:pPr marL="374650" indent="-285750" eaLnBrk="0" hangingPunct="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8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b="1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3. SPECIAL CONDITIONS</a:t>
            </a:r>
          </a:p>
          <a:p>
            <a:pPr marL="0" indent="0" algn="ctr">
              <a:buNone/>
            </a:pPr>
            <a:endParaRPr lang="en-GB" sz="100" b="1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 descr="Speci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69" y="2985135"/>
            <a:ext cx="3011805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6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61925" y="1701800"/>
            <a:ext cx="9448800" cy="481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1079500" indent="-536575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Subject matter of the Agreement </a:t>
            </a:r>
            <a:r>
              <a:rPr lang="en-GB" dirty="0">
                <a:solidFill>
                  <a:srgbClr val="000099"/>
                </a:solidFill>
              </a:rPr>
              <a:t>(Article I.1)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Entry into force and Duration </a:t>
            </a:r>
            <a:r>
              <a:rPr lang="en-GB" dirty="0">
                <a:solidFill>
                  <a:srgbClr val="000099"/>
                </a:solidFill>
              </a:rPr>
              <a:t>(Article I.2)</a:t>
            </a:r>
          </a:p>
          <a:p>
            <a:pPr lvl="1" eaLnBrk="1" hangingPunct="1">
              <a:lnSpc>
                <a:spcPct val="150000"/>
              </a:lnSpc>
              <a:spcAft>
                <a:spcPts val="1200"/>
              </a:spcAft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Amount and form of the grant </a:t>
            </a:r>
            <a:r>
              <a:rPr lang="en-GB" dirty="0">
                <a:solidFill>
                  <a:srgbClr val="000099"/>
                </a:solidFill>
              </a:rPr>
              <a:t>(Article </a:t>
            </a:r>
            <a:r>
              <a:rPr lang="en-GB" dirty="0" smtClean="0">
                <a:solidFill>
                  <a:srgbClr val="000099"/>
                </a:solidFill>
              </a:rPr>
              <a:t>I.3)</a:t>
            </a:r>
            <a:endParaRPr lang="en-GB" dirty="0">
              <a:solidFill>
                <a:srgbClr val="000099"/>
              </a:solidFill>
            </a:endParaRPr>
          </a:p>
          <a:p>
            <a:pPr lvl="2" eaLnBrk="1" hangingPunct="1">
              <a:spcAft>
                <a:spcPts val="1200"/>
              </a:spcAft>
              <a:buFont typeface="Tahoma" pitchFamily="34" charset="0"/>
              <a:buChar char="-"/>
            </a:pPr>
            <a:r>
              <a:rPr lang="en-GB" dirty="0">
                <a:solidFill>
                  <a:srgbClr val="000099"/>
                </a:solidFill>
              </a:rPr>
              <a:t>Annex </a:t>
            </a:r>
            <a:r>
              <a:rPr lang="en-GB" dirty="0" smtClean="0">
                <a:solidFill>
                  <a:srgbClr val="000099"/>
                </a:solidFill>
              </a:rPr>
              <a:t>III </a:t>
            </a:r>
            <a:r>
              <a:rPr lang="en-GB" dirty="0">
                <a:solidFill>
                  <a:srgbClr val="000099"/>
                </a:solidFill>
              </a:rPr>
              <a:t>– Estimated budget</a:t>
            </a:r>
          </a:p>
          <a:p>
            <a:pPr lvl="2" eaLnBrk="1" hangingPunct="1">
              <a:spcAft>
                <a:spcPts val="1200"/>
              </a:spcAft>
              <a:buFont typeface="Tahoma" pitchFamily="34" charset="0"/>
              <a:buChar char="-"/>
            </a:pPr>
            <a:r>
              <a:rPr lang="en-GB" dirty="0">
                <a:solidFill>
                  <a:srgbClr val="000099"/>
                </a:solidFill>
              </a:rPr>
              <a:t>Maximum </a:t>
            </a:r>
            <a:r>
              <a:rPr lang="en-GB" dirty="0" smtClean="0">
                <a:solidFill>
                  <a:srgbClr val="000099"/>
                </a:solidFill>
              </a:rPr>
              <a:t>grant amount &amp; form</a:t>
            </a:r>
          </a:p>
          <a:p>
            <a:pPr lvl="3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Actual costs (Equipment &amp; Subcontracting) </a:t>
            </a:r>
            <a:endParaRPr lang="en-GB" dirty="0">
              <a:solidFill>
                <a:srgbClr val="000099"/>
              </a:solidFill>
            </a:endParaRPr>
          </a:p>
          <a:p>
            <a:pPr lvl="3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Unit contribution (Staff, Travel and Costs of Stay)</a:t>
            </a:r>
            <a:endParaRPr lang="en-GB" dirty="0">
              <a:solidFill>
                <a:srgbClr val="333399"/>
              </a:solidFill>
            </a:endParaRPr>
          </a:p>
          <a:p>
            <a:pPr algn="l" eaLnBrk="1" hangingPunct="1">
              <a:buFontTx/>
              <a:buChar char="•"/>
            </a:pPr>
            <a:endParaRPr lang="en-GB" b="1" dirty="0" smtClean="0">
              <a:solidFill>
                <a:srgbClr val="000099"/>
              </a:solidFill>
            </a:endParaRPr>
          </a:p>
        </p:txBody>
      </p:sp>
      <p:pic>
        <p:nvPicPr>
          <p:cNvPr id="12290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28924"/>
            <a:ext cx="1143000" cy="17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-1" y="1213766"/>
            <a:ext cx="971166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Payment </a:t>
            </a:r>
            <a:r>
              <a:rPr lang="en-GB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(Art. I.4)</a:t>
            </a:r>
            <a:endParaRPr lang="en-GB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8118" y="1902589"/>
            <a:ext cx="971166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252000">
              <a:spcBef>
                <a:spcPts val="0"/>
              </a:spcBef>
              <a:defRPr/>
            </a:pPr>
            <a:r>
              <a:rPr lang="en-GB" sz="1600" b="1" dirty="0" smtClean="0">
                <a:solidFill>
                  <a:srgbClr val="336699"/>
                </a:solidFill>
                <a:latin typeface="Tahoma" pitchFamily="34" charset="0"/>
              </a:rPr>
              <a:t> Upon entry into force of the GA </a:t>
            </a:r>
            <a:r>
              <a:rPr lang="en-GB" sz="4000" b="1" dirty="0" smtClean="0">
                <a:solidFill>
                  <a:srgbClr val="336699"/>
                </a:solidFill>
                <a:latin typeface="Tahoma" pitchFamily="34" charset="0"/>
                <a:sym typeface="Wingdings" pitchFamily="2" charset="2"/>
              </a:rPr>
              <a:t></a:t>
            </a:r>
            <a:r>
              <a:rPr lang="en-GB" sz="2800" b="1" dirty="0" smtClean="0">
                <a:solidFill>
                  <a:srgbClr val="336699"/>
                </a:solidFill>
                <a:latin typeface="Tahoma" pitchFamily="34" charset="0"/>
                <a:sym typeface="Wingdings" pitchFamily="2" charset="2"/>
              </a:rPr>
              <a:t> </a:t>
            </a:r>
          </a:p>
          <a:p>
            <a:pPr defTabSz="252000">
              <a:spcBef>
                <a:spcPts val="0"/>
              </a:spcBef>
              <a:defRPr/>
            </a:pPr>
            <a:r>
              <a:rPr lang="en-GB" sz="2000" b="1" dirty="0" smtClean="0">
                <a:solidFill>
                  <a:srgbClr val="336699"/>
                </a:solidFill>
                <a:latin typeface="Tahoma" pitchFamily="34" charset="0"/>
                <a:sym typeface="Wingdings" pitchFamily="2" charset="2"/>
              </a:rPr>
              <a:t>	</a:t>
            </a:r>
          </a:p>
          <a:p>
            <a:pPr defTabSz="252000">
              <a:spcBef>
                <a:spcPts val="600"/>
              </a:spcBef>
              <a:defRPr/>
            </a:pPr>
            <a:endParaRPr lang="en-GB" sz="2000" b="1" dirty="0">
              <a:solidFill>
                <a:srgbClr val="336699"/>
              </a:solidFill>
              <a:latin typeface="Tahoma" pitchFamily="34" charset="0"/>
              <a:sym typeface="Wingdings" pitchFamily="2" charset="2"/>
            </a:endParaRPr>
          </a:p>
          <a:p>
            <a:pPr defTabSz="252000">
              <a:spcBef>
                <a:spcPts val="600"/>
              </a:spcBef>
              <a:defRPr/>
            </a:pPr>
            <a:endParaRPr lang="en-GB" sz="1400" b="1" i="1" dirty="0" smtClean="0">
              <a:solidFill>
                <a:srgbClr val="C00000"/>
              </a:solidFill>
            </a:endParaRPr>
          </a:p>
          <a:p>
            <a:pPr defTabSz="252000">
              <a:spcBef>
                <a:spcPts val="600"/>
              </a:spcBef>
              <a:defRPr/>
            </a:pPr>
            <a:r>
              <a:rPr lang="en-GB" sz="1400" b="1" i="1" dirty="0" smtClean="0">
                <a:solidFill>
                  <a:srgbClr val="C00000"/>
                </a:solidFill>
              </a:rPr>
              <a:t>When </a:t>
            </a:r>
            <a:r>
              <a:rPr lang="en-GB" sz="1400" b="1" i="1" dirty="0">
                <a:solidFill>
                  <a:srgbClr val="C00000"/>
                </a:solidFill>
              </a:rPr>
              <a:t>70% of first </a:t>
            </a:r>
            <a:endParaRPr lang="en-GB" sz="1400" b="1" i="1" dirty="0" smtClean="0">
              <a:solidFill>
                <a:srgbClr val="C00000"/>
              </a:solidFill>
            </a:endParaRPr>
          </a:p>
          <a:p>
            <a:pPr defTabSz="252000">
              <a:spcBef>
                <a:spcPts val="600"/>
              </a:spcBef>
              <a:defRPr/>
            </a:pPr>
            <a:r>
              <a:rPr lang="en-GB" sz="1400" b="1" i="1" dirty="0" smtClean="0">
                <a:solidFill>
                  <a:srgbClr val="C00000"/>
                </a:solidFill>
              </a:rPr>
              <a:t>pre-financing is </a:t>
            </a:r>
            <a:r>
              <a:rPr lang="en-GB" sz="1400" b="1" i="1" dirty="0">
                <a:solidFill>
                  <a:srgbClr val="C00000"/>
                </a:solidFill>
              </a:rPr>
              <a:t>used</a:t>
            </a:r>
          </a:p>
          <a:p>
            <a:pPr defTabSz="252000">
              <a:spcBef>
                <a:spcPts val="600"/>
              </a:spcBef>
              <a:defRPr/>
            </a:pPr>
            <a:endParaRPr lang="fr-BE" b="1" dirty="0" smtClean="0">
              <a:solidFill>
                <a:srgbClr val="000099"/>
              </a:solidFill>
            </a:endParaRPr>
          </a:p>
          <a:p>
            <a:pPr marL="285750" indent="-285750" defTabSz="252000">
              <a:buFontTx/>
              <a:buChar char="-"/>
              <a:defRPr/>
            </a:pPr>
            <a:endParaRPr lang="en-GB" sz="1600" b="1" dirty="0" smtClean="0">
              <a:solidFill>
                <a:srgbClr val="336699"/>
              </a:solidFill>
              <a:latin typeface="Tahoma" pitchFamily="34" charset="0"/>
            </a:endParaRPr>
          </a:p>
          <a:p>
            <a:pPr defTabSz="252000">
              <a:spcBef>
                <a:spcPts val="0"/>
              </a:spcBef>
              <a:defRPr/>
            </a:pPr>
            <a:endParaRPr lang="en-GB" sz="1600" b="1" dirty="0" smtClean="0">
              <a:solidFill>
                <a:srgbClr val="336699"/>
              </a:solidFill>
              <a:latin typeface="Tahoma" pitchFamily="34" charset="0"/>
            </a:endParaRPr>
          </a:p>
          <a:p>
            <a:pPr defTabSz="252000">
              <a:spcBef>
                <a:spcPts val="600"/>
              </a:spcBef>
              <a:defRPr/>
            </a:pPr>
            <a:r>
              <a:rPr lang="fr-BE" sz="1400" b="1" i="1" dirty="0" smtClean="0">
                <a:solidFill>
                  <a:srgbClr val="C00000"/>
                </a:solidFill>
                <a:latin typeface="+mn-lt"/>
              </a:rPr>
              <a:t>60 </a:t>
            </a:r>
            <a:r>
              <a:rPr lang="fr-BE" sz="1400" b="1" i="1" dirty="0" err="1" smtClean="0">
                <a:solidFill>
                  <a:srgbClr val="C00000"/>
                </a:solidFill>
                <a:latin typeface="+mn-lt"/>
              </a:rPr>
              <a:t>days</a:t>
            </a:r>
            <a:r>
              <a:rPr lang="fr-BE" sz="14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BE" sz="1400" b="1" i="1" dirty="0" err="1" smtClean="0">
                <a:solidFill>
                  <a:srgbClr val="C00000"/>
                </a:solidFill>
                <a:latin typeface="+mn-lt"/>
              </a:rPr>
              <a:t>following</a:t>
            </a:r>
            <a:r>
              <a:rPr lang="fr-BE" sz="1400" b="1" i="1" dirty="0" smtClean="0">
                <a:solidFill>
                  <a:srgbClr val="C00000"/>
                </a:solidFill>
                <a:latin typeface="+mn-lt"/>
              </a:rPr>
              <a:t> the </a:t>
            </a:r>
          </a:p>
          <a:p>
            <a:pPr defTabSz="252000">
              <a:spcBef>
                <a:spcPts val="600"/>
              </a:spcBef>
              <a:defRPr/>
            </a:pPr>
            <a:r>
              <a:rPr lang="fr-BE" sz="1400" b="1" i="1" dirty="0" err="1">
                <a:solidFill>
                  <a:srgbClr val="C00000"/>
                </a:solidFill>
                <a:latin typeface="+mn-lt"/>
              </a:rPr>
              <a:t>r</a:t>
            </a:r>
            <a:r>
              <a:rPr lang="fr-BE" sz="1400" b="1" i="1" dirty="0" err="1" smtClean="0">
                <a:solidFill>
                  <a:srgbClr val="C00000"/>
                </a:solidFill>
                <a:latin typeface="+mn-lt"/>
              </a:rPr>
              <a:t>eception</a:t>
            </a:r>
            <a:r>
              <a:rPr lang="fr-BE" sz="1400" b="1" i="1" dirty="0" smtClean="0">
                <a:solidFill>
                  <a:srgbClr val="C00000"/>
                </a:solidFill>
                <a:latin typeface="+mn-lt"/>
              </a:rPr>
              <a:t> of the FR</a:t>
            </a:r>
          </a:p>
          <a:p>
            <a:pPr defTabSz="252000">
              <a:spcBef>
                <a:spcPts val="600"/>
              </a:spcBef>
              <a:defRPr/>
            </a:pPr>
            <a:endParaRPr lang="en-GB" sz="1600" b="1" dirty="0">
              <a:solidFill>
                <a:srgbClr val="336699"/>
              </a:solidFill>
              <a:latin typeface="Tahoma" pitchFamily="34" charset="0"/>
            </a:endParaRPr>
          </a:p>
        </p:txBody>
      </p:sp>
      <p:sp>
        <p:nvSpPr>
          <p:cNvPr id="287750" name="Document"/>
          <p:cNvSpPr>
            <a:spLocks noEditPoints="1" noChangeArrowheads="1"/>
          </p:cNvSpPr>
          <p:nvPr/>
        </p:nvSpPr>
        <p:spPr bwMode="auto">
          <a:xfrm>
            <a:off x="2990536" y="2692290"/>
            <a:ext cx="1865294" cy="15939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en-GB" sz="1600" i="1" dirty="0" smtClean="0">
                <a:solidFill>
                  <a:srgbClr val="003399"/>
                </a:solidFill>
              </a:rPr>
              <a:t>Statement of the costs </a:t>
            </a: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600" i="1" dirty="0">
                <a:solidFill>
                  <a:srgbClr val="003399"/>
                </a:solidFill>
              </a:rPr>
              <a:t>+</a:t>
            </a:r>
            <a:endParaRPr lang="en-GB" sz="1600" i="1" dirty="0" smtClean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en-GB" sz="1600" i="1" dirty="0" smtClean="0">
                <a:solidFill>
                  <a:srgbClr val="003399"/>
                </a:solidFill>
              </a:rPr>
              <a:t>Request </a:t>
            </a:r>
            <a:r>
              <a:rPr lang="en-GB" sz="1600" i="1" dirty="0">
                <a:solidFill>
                  <a:srgbClr val="003399"/>
                </a:solidFill>
              </a:rPr>
              <a:t>for </a:t>
            </a:r>
            <a:r>
              <a:rPr lang="en-GB" sz="1600" i="1" dirty="0" smtClean="0">
                <a:solidFill>
                  <a:srgbClr val="003399"/>
                </a:solidFill>
              </a:rPr>
              <a:t>    Payment </a:t>
            </a:r>
            <a:endParaRPr lang="en-GB" sz="1600" i="1" dirty="0">
              <a:solidFill>
                <a:srgbClr val="003399"/>
              </a:solidFill>
            </a:endParaRP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78118" y="1714500"/>
            <a:ext cx="2785339" cy="40320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 w="222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u="sng" dirty="0">
                <a:solidFill>
                  <a:srgbClr val="003399"/>
                </a:solidFill>
              </a:rPr>
              <a:t>1st pre-financing: </a:t>
            </a:r>
            <a:r>
              <a:rPr lang="en-GB" sz="1800" u="sng" dirty="0" smtClean="0">
                <a:solidFill>
                  <a:srgbClr val="003399"/>
                </a:solidFill>
              </a:rPr>
              <a:t>50</a:t>
            </a:r>
            <a:r>
              <a:rPr lang="en-GB" sz="1800" u="sng" dirty="0">
                <a:solidFill>
                  <a:srgbClr val="003399"/>
                </a:solidFill>
              </a:rPr>
              <a:t>%</a:t>
            </a:r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72161" y="2990850"/>
            <a:ext cx="2785339" cy="41275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 w="222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u="sng" dirty="0">
                <a:solidFill>
                  <a:srgbClr val="003399"/>
                </a:solidFill>
              </a:rPr>
              <a:t>2nd pre-financing</a:t>
            </a:r>
            <a:r>
              <a:rPr lang="en-GB" sz="1800" dirty="0">
                <a:solidFill>
                  <a:srgbClr val="003399"/>
                </a:solidFill>
              </a:rPr>
              <a:t>: </a:t>
            </a:r>
            <a:r>
              <a:rPr lang="en-GB" sz="1800" dirty="0" smtClean="0">
                <a:solidFill>
                  <a:srgbClr val="003399"/>
                </a:solidFill>
              </a:rPr>
              <a:t>40</a:t>
            </a:r>
            <a:r>
              <a:rPr lang="en-GB" sz="1800" dirty="0">
                <a:solidFill>
                  <a:srgbClr val="003399"/>
                </a:solidFill>
              </a:rPr>
              <a:t>%</a:t>
            </a:r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78118" y="4752975"/>
            <a:ext cx="2785339" cy="40015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 w="222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u="sng" dirty="0">
                <a:solidFill>
                  <a:srgbClr val="003399"/>
                </a:solidFill>
              </a:rPr>
              <a:t>balance: max 10%</a:t>
            </a:r>
          </a:p>
        </p:txBody>
      </p:sp>
      <p:sp>
        <p:nvSpPr>
          <p:cNvPr id="287756" name="Document"/>
          <p:cNvSpPr>
            <a:spLocks noEditPoints="1" noChangeArrowheads="1"/>
          </p:cNvSpPr>
          <p:nvPr/>
        </p:nvSpPr>
        <p:spPr bwMode="auto">
          <a:xfrm>
            <a:off x="2990536" y="4618058"/>
            <a:ext cx="1865294" cy="1579559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en-GB" sz="1600" i="1" dirty="0">
                <a:solidFill>
                  <a:srgbClr val="003399"/>
                </a:solidFill>
              </a:rPr>
              <a:t>Financial Statement </a:t>
            </a:r>
            <a:endParaRPr lang="en-GB" sz="1600" i="1" dirty="0" smtClean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en-GB" sz="1600" i="1" dirty="0" smtClean="0">
                <a:solidFill>
                  <a:srgbClr val="003399"/>
                </a:solidFill>
              </a:rPr>
              <a:t>+ </a:t>
            </a:r>
            <a:endParaRPr lang="en-GB" sz="1600" i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en-GB" sz="1600" i="1" dirty="0">
                <a:solidFill>
                  <a:srgbClr val="003399"/>
                </a:solidFill>
              </a:rPr>
              <a:t>Request for</a:t>
            </a:r>
            <a:r>
              <a:rPr lang="en-GB" sz="1600" dirty="0">
                <a:latin typeface="Tahoma" charset="0"/>
              </a:rPr>
              <a:t> </a:t>
            </a:r>
            <a:r>
              <a:rPr lang="en-GB" sz="1600" i="1" dirty="0">
                <a:solidFill>
                  <a:srgbClr val="003399"/>
                </a:solidFill>
              </a:rPr>
              <a:t>Payment</a:t>
            </a:r>
          </a:p>
        </p:txBody>
      </p:sp>
      <p:sp>
        <p:nvSpPr>
          <p:cNvPr id="287757" name="Document"/>
          <p:cNvSpPr>
            <a:spLocks noEditPoints="1" noChangeArrowheads="1"/>
          </p:cNvSpPr>
          <p:nvPr/>
        </p:nvSpPr>
        <p:spPr bwMode="auto">
          <a:xfrm>
            <a:off x="4933948" y="4614079"/>
            <a:ext cx="2476501" cy="15835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tabLst>
                <a:tab pos="363538" algn="l"/>
                <a:tab pos="711200" algn="l"/>
              </a:tabLst>
              <a:defRPr/>
            </a:pPr>
            <a:r>
              <a:rPr lang="en-GB" sz="1800" i="1" dirty="0">
                <a:solidFill>
                  <a:srgbClr val="003399"/>
                </a:solidFill>
              </a:rPr>
              <a:t>Final Report</a:t>
            </a:r>
          </a:p>
          <a:p>
            <a:pPr algn="ctr"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003399"/>
                </a:solidFill>
              </a:rPr>
              <a:t>Due date:</a:t>
            </a: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C00000"/>
                </a:solidFill>
              </a:rPr>
              <a:t>14/10/17 – 2 </a:t>
            </a:r>
            <a:r>
              <a:rPr lang="fr-BE" sz="1400" i="1" dirty="0" err="1" smtClean="0">
                <a:solidFill>
                  <a:srgbClr val="C00000"/>
                </a:solidFill>
              </a:rPr>
              <a:t>years</a:t>
            </a:r>
            <a:endParaRPr lang="fr-BE" sz="1400" i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C00000"/>
                </a:solidFill>
              </a:rPr>
              <a:t>14/04/18 – 3 </a:t>
            </a:r>
            <a:r>
              <a:rPr lang="fr-BE" sz="1400" i="1" dirty="0" err="1" smtClean="0">
                <a:solidFill>
                  <a:srgbClr val="C00000"/>
                </a:solidFill>
              </a:rPr>
              <a:t>years</a:t>
            </a:r>
            <a:endParaRPr lang="en-GB" sz="1400" i="1" dirty="0">
              <a:solidFill>
                <a:srgbClr val="C00000"/>
              </a:solidFill>
            </a:endParaRPr>
          </a:p>
        </p:txBody>
      </p:sp>
      <p:sp>
        <p:nvSpPr>
          <p:cNvPr id="287758" name="Document"/>
          <p:cNvSpPr>
            <a:spLocks noEditPoints="1" noChangeArrowheads="1"/>
          </p:cNvSpPr>
          <p:nvPr/>
        </p:nvSpPr>
        <p:spPr bwMode="auto">
          <a:xfrm>
            <a:off x="7515225" y="4614079"/>
            <a:ext cx="1685925" cy="15835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tabLst>
                <a:tab pos="363538" algn="l"/>
                <a:tab pos="711200" algn="l"/>
              </a:tabLst>
              <a:defRPr/>
            </a:pPr>
            <a:r>
              <a:rPr lang="en-GB" sz="1800" b="1" i="1" dirty="0" smtClean="0">
                <a:solidFill>
                  <a:srgbClr val="003399"/>
                </a:solidFill>
              </a:rPr>
              <a:t>Audit </a:t>
            </a:r>
            <a:r>
              <a:rPr lang="en-GB" sz="1800" b="1" i="1" dirty="0">
                <a:solidFill>
                  <a:srgbClr val="003399"/>
                </a:solidFill>
              </a:rPr>
              <a:t>Report</a:t>
            </a:r>
          </a:p>
        </p:txBody>
      </p:sp>
      <p:sp>
        <p:nvSpPr>
          <p:cNvPr id="30732" name="Oval 15"/>
          <p:cNvSpPr>
            <a:spLocks noChangeArrowheads="1"/>
          </p:cNvSpPr>
          <p:nvPr/>
        </p:nvSpPr>
        <p:spPr bwMode="auto">
          <a:xfrm>
            <a:off x="5086350" y="5886450"/>
            <a:ext cx="2324100" cy="873142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en-GB" sz="2000" dirty="0">
                <a:solidFill>
                  <a:srgbClr val="660066"/>
                </a:solidFill>
                <a:sym typeface="Wingdings" pitchFamily="2" charset="2"/>
              </a:rPr>
              <a:t></a:t>
            </a:r>
            <a:r>
              <a:rPr lang="en-GB" sz="2000" dirty="0">
                <a:solidFill>
                  <a:srgbClr val="660066"/>
                </a:solidFill>
              </a:rPr>
              <a:t> </a:t>
            </a:r>
            <a:r>
              <a:rPr lang="en-GB" sz="1400" dirty="0" smtClean="0">
                <a:solidFill>
                  <a:srgbClr val="660066"/>
                </a:solidFill>
              </a:rPr>
              <a:t>Max 2 </a:t>
            </a:r>
            <a:r>
              <a:rPr lang="en-GB" sz="1400" dirty="0">
                <a:solidFill>
                  <a:srgbClr val="660066"/>
                </a:solidFill>
              </a:rPr>
              <a:t>months after the project </a:t>
            </a:r>
            <a:r>
              <a:rPr lang="en-GB" sz="1400" dirty="0" smtClean="0">
                <a:solidFill>
                  <a:srgbClr val="660066"/>
                </a:solidFill>
              </a:rPr>
              <a:t>ends </a:t>
            </a:r>
            <a:endParaRPr lang="en-GB" sz="1400" dirty="0">
              <a:solidFill>
                <a:srgbClr val="66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35247" y="2784888"/>
            <a:ext cx="22402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3538" algn="l"/>
                <a:tab pos="711200" algn="l"/>
              </a:tabLst>
              <a:defRPr/>
            </a:pPr>
            <a:endParaRPr lang="en-GB" sz="1200" b="1" i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3577" y="4946172"/>
            <a:ext cx="21769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3538" algn="l"/>
                <a:tab pos="711200" algn="l"/>
              </a:tabLst>
              <a:defRPr/>
            </a:pPr>
            <a:endParaRPr lang="en-GB" sz="1200" b="1" i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7800976" y="5405847"/>
            <a:ext cx="1323976" cy="744059"/>
          </a:xfrm>
          <a:prstGeom prst="ellipse">
            <a:avLst/>
          </a:prstGeom>
          <a:solidFill>
            <a:srgbClr val="FFC000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300" dirty="0">
                <a:solidFill>
                  <a:srgbClr val="333399"/>
                </a:solidFill>
              </a:rPr>
              <a:t>Required for </a:t>
            </a:r>
            <a:r>
              <a:rPr lang="en-GB" sz="1300" dirty="0" smtClean="0">
                <a:solidFill>
                  <a:srgbClr val="333399"/>
                </a:solidFill>
              </a:rPr>
              <a:t>all grants</a:t>
            </a:r>
            <a:endParaRPr lang="en-GB" sz="1300" dirty="0">
              <a:solidFill>
                <a:srgbClr val="333399"/>
              </a:solidFill>
            </a:endParaRPr>
          </a:p>
        </p:txBody>
      </p:sp>
      <p:sp>
        <p:nvSpPr>
          <p:cNvPr id="22" name="Document"/>
          <p:cNvSpPr>
            <a:spLocks noEditPoints="1" noChangeArrowheads="1"/>
          </p:cNvSpPr>
          <p:nvPr/>
        </p:nvSpPr>
        <p:spPr bwMode="auto">
          <a:xfrm>
            <a:off x="4933948" y="2708220"/>
            <a:ext cx="2476502" cy="166375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en-GB" sz="1600" i="1" dirty="0" smtClean="0">
                <a:solidFill>
                  <a:srgbClr val="003399"/>
                </a:solidFill>
              </a:rPr>
              <a:t>Progress Report</a:t>
            </a: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endParaRPr lang="en-GB" sz="1600" i="1" dirty="0" smtClean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003399"/>
                </a:solidFill>
              </a:rPr>
              <a:t>Due date:</a:t>
            </a: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C00000"/>
                </a:solidFill>
              </a:rPr>
              <a:t>14/10/16 – 2 </a:t>
            </a:r>
            <a:r>
              <a:rPr lang="fr-BE" sz="1400" i="1" dirty="0" err="1" smtClean="0">
                <a:solidFill>
                  <a:srgbClr val="C00000"/>
                </a:solidFill>
              </a:rPr>
              <a:t>years</a:t>
            </a:r>
            <a:endParaRPr lang="fr-BE" sz="1400" i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C00000"/>
                </a:solidFill>
              </a:rPr>
              <a:t>14/04/17 – 3 </a:t>
            </a:r>
            <a:r>
              <a:rPr lang="fr-BE" sz="1400" i="1" dirty="0" err="1" smtClean="0">
                <a:solidFill>
                  <a:srgbClr val="C00000"/>
                </a:solidFill>
              </a:rPr>
              <a:t>years</a:t>
            </a:r>
            <a:endParaRPr lang="en-GB" sz="1400" i="1" dirty="0">
              <a:solidFill>
                <a:srgbClr val="C00000"/>
              </a:solidFill>
            </a:endParaRPr>
          </a:p>
        </p:txBody>
      </p:sp>
      <p:sp>
        <p:nvSpPr>
          <p:cNvPr id="30737" name="Oval 7"/>
          <p:cNvSpPr>
            <a:spLocks noChangeArrowheads="1"/>
          </p:cNvSpPr>
          <p:nvPr/>
        </p:nvSpPr>
        <p:spPr bwMode="auto">
          <a:xfrm>
            <a:off x="7296151" y="2923387"/>
            <a:ext cx="1828800" cy="1102860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363538" algn="l"/>
                <a:tab pos="711200" algn="l"/>
              </a:tabLst>
              <a:defRPr/>
            </a:pPr>
            <a:r>
              <a:rPr lang="en-GB" sz="1600" dirty="0">
                <a:solidFill>
                  <a:srgbClr val="660066"/>
                </a:solidFill>
                <a:sym typeface="Wingdings" pitchFamily="2" charset="2"/>
              </a:rPr>
              <a:t> </a:t>
            </a:r>
            <a:r>
              <a:rPr lang="en-GB" sz="1400" dirty="0" smtClean="0">
                <a:solidFill>
                  <a:srgbClr val="660066"/>
                </a:solidFill>
              </a:rPr>
              <a:t>half-way through </a:t>
            </a:r>
            <a:r>
              <a:rPr lang="en-GB" sz="1400" dirty="0">
                <a:solidFill>
                  <a:srgbClr val="660066"/>
                </a:solidFill>
              </a:rPr>
              <a:t>the project lifetime</a:t>
            </a:r>
            <a:endParaRPr lang="en-GB" sz="1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sz="2600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2111375"/>
            <a:ext cx="916305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l">
              <a:spcAft>
                <a:spcPts val="600"/>
              </a:spcAft>
              <a:buFontTx/>
              <a:buChar char="•"/>
              <a:tabLst>
                <a:tab pos="363538" algn="l"/>
                <a:tab pos="711200" algn="l"/>
              </a:tabLst>
              <a:defRPr/>
            </a:pPr>
            <a:r>
              <a:rPr lang="en-GB" sz="2000" b="1" dirty="0">
                <a:solidFill>
                  <a:srgbClr val="000099"/>
                </a:solidFill>
              </a:rPr>
              <a:t>Bank Account </a:t>
            </a:r>
            <a:r>
              <a:rPr lang="en-GB" sz="2000" dirty="0">
                <a:solidFill>
                  <a:srgbClr val="000099"/>
                </a:solidFill>
              </a:rPr>
              <a:t>(Article </a:t>
            </a:r>
            <a:r>
              <a:rPr lang="en-GB" sz="2000" dirty="0" smtClean="0">
                <a:solidFill>
                  <a:srgbClr val="000099"/>
                </a:solidFill>
              </a:rPr>
              <a:t>I.5)</a:t>
            </a:r>
            <a:endParaRPr lang="en-GB" sz="2000" dirty="0">
              <a:solidFill>
                <a:srgbClr val="000099"/>
              </a:solidFill>
            </a:endParaRPr>
          </a:p>
          <a:p>
            <a:pPr marL="641350" lvl="1">
              <a:spcAft>
                <a:spcPts val="1200"/>
              </a:spcAft>
              <a:buFontTx/>
              <a:buChar char="-"/>
              <a:tabLst>
                <a:tab pos="363538" algn="l"/>
              </a:tabLst>
              <a:defRPr/>
            </a:pPr>
            <a:r>
              <a:rPr lang="en-GB" sz="1800" dirty="0" smtClean="0">
                <a:solidFill>
                  <a:srgbClr val="000099"/>
                </a:solidFill>
              </a:rPr>
              <a:t>Account </a:t>
            </a:r>
            <a:r>
              <a:rPr lang="en-GB" sz="1800" dirty="0">
                <a:solidFill>
                  <a:srgbClr val="000099"/>
                </a:solidFill>
              </a:rPr>
              <a:t>or </a:t>
            </a:r>
            <a:r>
              <a:rPr lang="en-GB" sz="1800" dirty="0" smtClean="0">
                <a:solidFill>
                  <a:srgbClr val="000099"/>
                </a:solidFill>
              </a:rPr>
              <a:t>sub-account </a:t>
            </a:r>
            <a:r>
              <a:rPr lang="en-GB" sz="1800" dirty="0">
                <a:solidFill>
                  <a:srgbClr val="000099"/>
                </a:solidFill>
              </a:rPr>
              <a:t>must identify the payments made by </a:t>
            </a:r>
            <a:r>
              <a:rPr lang="en-GB" sz="1800" dirty="0" smtClean="0">
                <a:solidFill>
                  <a:srgbClr val="000099"/>
                </a:solidFill>
              </a:rPr>
              <a:t>EACEA</a:t>
            </a:r>
          </a:p>
          <a:p>
            <a:pPr marL="641350" lvl="1">
              <a:spcAft>
                <a:spcPts val="1200"/>
              </a:spcAft>
              <a:buFontTx/>
              <a:buChar char="-"/>
              <a:tabLst>
                <a:tab pos="363538" algn="l"/>
              </a:tabLst>
              <a:defRPr/>
            </a:pPr>
            <a:r>
              <a:rPr lang="en-GB" sz="1800" dirty="0">
                <a:solidFill>
                  <a:srgbClr val="000099"/>
                </a:solidFill>
              </a:rPr>
              <a:t>R</a:t>
            </a:r>
            <a:r>
              <a:rPr lang="en-GB" sz="1800" dirty="0" smtClean="0">
                <a:solidFill>
                  <a:srgbClr val="000099"/>
                </a:solidFill>
              </a:rPr>
              <a:t>ecommended to use </a:t>
            </a:r>
            <a:r>
              <a:rPr lang="en-GB" sz="1800" dirty="0">
                <a:solidFill>
                  <a:srgbClr val="000099"/>
                </a:solidFill>
              </a:rPr>
              <a:t>a </a:t>
            </a:r>
            <a:r>
              <a:rPr lang="en-GB" sz="1800" dirty="0" smtClean="0">
                <a:solidFill>
                  <a:srgbClr val="000099"/>
                </a:solidFill>
              </a:rPr>
              <a:t>specific account </a:t>
            </a:r>
            <a:r>
              <a:rPr lang="en-GB" sz="1800" dirty="0">
                <a:solidFill>
                  <a:srgbClr val="000099"/>
                </a:solidFill>
              </a:rPr>
              <a:t>to identify </a:t>
            </a:r>
            <a:r>
              <a:rPr lang="en-GB" sz="1800" dirty="0" smtClean="0">
                <a:solidFill>
                  <a:srgbClr val="000099"/>
                </a:solidFill>
              </a:rPr>
              <a:t>transactions</a:t>
            </a:r>
          </a:p>
          <a:p>
            <a:pPr marL="641350" lvl="1">
              <a:spcAft>
                <a:spcPts val="1200"/>
              </a:spcAft>
              <a:buFontTx/>
              <a:buChar char="-"/>
              <a:tabLst>
                <a:tab pos="363538" algn="l"/>
              </a:tabLst>
              <a:defRPr/>
            </a:pPr>
            <a:r>
              <a:rPr lang="fr-BE" sz="1800" dirty="0" err="1" smtClean="0">
                <a:solidFill>
                  <a:srgbClr val="000099"/>
                </a:solidFill>
              </a:rPr>
              <a:t>Preferable</a:t>
            </a:r>
            <a:r>
              <a:rPr lang="fr-BE" sz="1800" dirty="0" smtClean="0">
                <a:solidFill>
                  <a:srgbClr val="000099"/>
                </a:solidFill>
              </a:rPr>
              <a:t> to use </a:t>
            </a:r>
            <a:r>
              <a:rPr lang="fr-BE" sz="1800" dirty="0" err="1" smtClean="0">
                <a:solidFill>
                  <a:srgbClr val="000099"/>
                </a:solidFill>
              </a:rPr>
              <a:t>account</a:t>
            </a:r>
            <a:r>
              <a:rPr lang="fr-BE" sz="1800" dirty="0" smtClean="0">
                <a:solidFill>
                  <a:srgbClr val="000099"/>
                </a:solidFill>
              </a:rPr>
              <a:t> in EURO to </a:t>
            </a:r>
            <a:r>
              <a:rPr lang="fr-BE" sz="1800" dirty="0" err="1" smtClean="0">
                <a:solidFill>
                  <a:srgbClr val="000099"/>
                </a:solidFill>
              </a:rPr>
              <a:t>avoid</a:t>
            </a:r>
            <a:r>
              <a:rPr lang="fr-BE" sz="1800" dirty="0" smtClean="0">
                <a:solidFill>
                  <a:srgbClr val="000099"/>
                </a:solidFill>
              </a:rPr>
              <a:t> </a:t>
            </a:r>
            <a:r>
              <a:rPr lang="fr-BE" sz="1800" dirty="0" err="1" smtClean="0">
                <a:solidFill>
                  <a:srgbClr val="000099"/>
                </a:solidFill>
              </a:rPr>
              <a:t>fees</a:t>
            </a:r>
            <a:endParaRPr lang="en-GB" sz="1800" dirty="0">
              <a:solidFill>
                <a:srgbClr val="000099"/>
              </a:solidFill>
            </a:endParaRPr>
          </a:p>
          <a:p>
            <a:pPr marL="363538" indent="-363538" algn="l">
              <a:spcAft>
                <a:spcPts val="600"/>
              </a:spcAft>
              <a:buFontTx/>
              <a:buChar char="•"/>
              <a:tabLst>
                <a:tab pos="363538" algn="l"/>
                <a:tab pos="711200" algn="l"/>
              </a:tabLst>
              <a:defRPr/>
            </a:pPr>
            <a:r>
              <a:rPr lang="en-GB" sz="2000" b="1" dirty="0" smtClean="0">
                <a:solidFill>
                  <a:srgbClr val="000099"/>
                </a:solidFill>
              </a:rPr>
              <a:t>Communication details </a:t>
            </a:r>
            <a:r>
              <a:rPr lang="en-GB" sz="2000" dirty="0" smtClean="0">
                <a:solidFill>
                  <a:srgbClr val="000099"/>
                </a:solidFill>
              </a:rPr>
              <a:t>(Article I.6)</a:t>
            </a:r>
          </a:p>
          <a:p>
            <a:pPr marL="400050" lvl="1" indent="0">
              <a:lnSpc>
                <a:spcPct val="150000"/>
              </a:lnSpc>
              <a:spcAft>
                <a:spcPts val="1200"/>
              </a:spcAft>
              <a:buNone/>
              <a:tabLst>
                <a:tab pos="363538" algn="l"/>
                <a:tab pos="711200" algn="l"/>
              </a:tabLst>
              <a:defRPr/>
            </a:pPr>
            <a:r>
              <a:rPr lang="en-GB" sz="1800" dirty="0" smtClean="0">
                <a:solidFill>
                  <a:srgbClr val="000099"/>
                </a:solidFill>
              </a:rPr>
              <a:t>- </a:t>
            </a:r>
            <a:r>
              <a:rPr lang="en-GB" sz="1800" u="sng" dirty="0" smtClean="0">
                <a:solidFill>
                  <a:srgbClr val="000099"/>
                </a:solidFill>
                <a:ea typeface="+mn-ea"/>
                <a:cs typeface="+mn-cs"/>
              </a:rPr>
              <a:t>ONE </a:t>
            </a:r>
            <a:r>
              <a:rPr lang="en-GB" sz="1800" u="sng" dirty="0">
                <a:solidFill>
                  <a:srgbClr val="000099"/>
                </a:solidFill>
                <a:ea typeface="+mn-ea"/>
                <a:cs typeface="+mn-cs"/>
              </a:rPr>
              <a:t>contact person </a:t>
            </a:r>
            <a:r>
              <a:rPr lang="en-GB" sz="1800" dirty="0">
                <a:solidFill>
                  <a:srgbClr val="000099"/>
                </a:solidFill>
                <a:ea typeface="+mn-ea"/>
                <a:cs typeface="+mn-cs"/>
              </a:rPr>
              <a:t>for all communications with </a:t>
            </a:r>
            <a:r>
              <a:rPr lang="en-GB" sz="1800" dirty="0" smtClean="0">
                <a:solidFill>
                  <a:srgbClr val="000099"/>
                </a:solidFill>
                <a:ea typeface="+mn-ea"/>
                <a:cs typeface="+mn-cs"/>
              </a:rPr>
              <a:t>EACEA</a:t>
            </a:r>
            <a:endParaRPr lang="en-GB" sz="1800" dirty="0">
              <a:solidFill>
                <a:srgbClr val="000099"/>
              </a:solidFill>
              <a:ea typeface="+mn-ea"/>
              <a:cs typeface="+mn-cs"/>
            </a:endParaRPr>
          </a:p>
          <a:p>
            <a:pPr marL="363538" indent="-363538">
              <a:spcAft>
                <a:spcPts val="600"/>
              </a:spcAft>
              <a:tabLst>
                <a:tab pos="363538" algn="l"/>
                <a:tab pos="711200" algn="l"/>
              </a:tabLst>
              <a:defRPr/>
            </a:pPr>
            <a:r>
              <a:rPr lang="fr-BE" sz="2000" b="1" dirty="0" smtClean="0">
                <a:solidFill>
                  <a:srgbClr val="000099"/>
                </a:solidFill>
              </a:rPr>
              <a:t>Use </a:t>
            </a:r>
            <a:r>
              <a:rPr lang="fr-BE" sz="2000" b="1" dirty="0">
                <a:solidFill>
                  <a:srgbClr val="000099"/>
                </a:solidFill>
              </a:rPr>
              <a:t>of the </a:t>
            </a:r>
            <a:r>
              <a:rPr lang="fr-BE" sz="2000" b="1" dirty="0" err="1" smtClean="0">
                <a:solidFill>
                  <a:srgbClr val="000099"/>
                </a:solidFill>
              </a:rPr>
              <a:t>results</a:t>
            </a:r>
            <a:r>
              <a:rPr lang="fr-BE" sz="2000" b="1" dirty="0" smtClean="0">
                <a:solidFill>
                  <a:srgbClr val="000099"/>
                </a:solidFill>
              </a:rPr>
              <a:t>, </a:t>
            </a:r>
            <a:r>
              <a:rPr lang="fr-BE" sz="2000" b="1" dirty="0" err="1" smtClean="0">
                <a:solidFill>
                  <a:srgbClr val="000099"/>
                </a:solidFill>
              </a:rPr>
              <a:t>intellectual</a:t>
            </a:r>
            <a:r>
              <a:rPr lang="fr-BE" sz="2000" b="1" dirty="0" smtClean="0">
                <a:solidFill>
                  <a:srgbClr val="000099"/>
                </a:solidFill>
              </a:rPr>
              <a:t> and </a:t>
            </a:r>
            <a:r>
              <a:rPr lang="fr-BE" sz="2000" b="1" dirty="0" err="1" smtClean="0">
                <a:solidFill>
                  <a:srgbClr val="000099"/>
                </a:solidFill>
              </a:rPr>
              <a:t>industrial</a:t>
            </a:r>
            <a:r>
              <a:rPr lang="fr-BE" sz="2000" b="1" dirty="0" smtClean="0">
                <a:solidFill>
                  <a:srgbClr val="000099"/>
                </a:solidFill>
              </a:rPr>
              <a:t> </a:t>
            </a:r>
            <a:r>
              <a:rPr lang="fr-BE" sz="2000" b="1" dirty="0" err="1" smtClean="0">
                <a:solidFill>
                  <a:srgbClr val="000099"/>
                </a:solidFill>
              </a:rPr>
              <a:t>property</a:t>
            </a:r>
            <a:r>
              <a:rPr lang="fr-BE" sz="2000" b="1" dirty="0" smtClean="0">
                <a:solidFill>
                  <a:srgbClr val="000099"/>
                </a:solidFill>
              </a:rPr>
              <a:t> </a:t>
            </a:r>
            <a:r>
              <a:rPr lang="fr-BE" sz="2000" b="1" dirty="0" err="1" smtClean="0">
                <a:solidFill>
                  <a:srgbClr val="000099"/>
                </a:solidFill>
              </a:rPr>
              <a:t>rights</a:t>
            </a:r>
            <a:r>
              <a:rPr lang="fr-BE" sz="2000" b="1" dirty="0" smtClean="0">
                <a:solidFill>
                  <a:srgbClr val="000099"/>
                </a:solidFill>
              </a:rPr>
              <a:t> </a:t>
            </a:r>
            <a:r>
              <a:rPr lang="fr-BE" sz="2000" dirty="0" smtClean="0">
                <a:solidFill>
                  <a:srgbClr val="000099"/>
                </a:solidFill>
              </a:rPr>
              <a:t>(Article I.7)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363538" algn="l"/>
                <a:tab pos="711200" algn="l"/>
              </a:tabLst>
              <a:defRPr/>
            </a:pPr>
            <a:r>
              <a:rPr lang="en-GB" sz="1800" dirty="0">
                <a:solidFill>
                  <a:srgbClr val="000099"/>
                </a:solidFill>
              </a:rPr>
              <a:t>	</a:t>
            </a:r>
            <a:endParaRPr lang="en-GB" sz="1800" dirty="0" smtClean="0">
              <a:solidFill>
                <a:srgbClr val="000099"/>
              </a:solidFill>
            </a:endParaRPr>
          </a:p>
        </p:txBody>
      </p:sp>
      <p:pic>
        <p:nvPicPr>
          <p:cNvPr id="7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88" y="1163573"/>
            <a:ext cx="1252576" cy="12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sz="2600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80975" y="2149475"/>
            <a:ext cx="9448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l">
              <a:spcAft>
                <a:spcPts val="600"/>
              </a:spcAft>
              <a:buFontTx/>
              <a:buChar char="•"/>
              <a:tabLst>
                <a:tab pos="363538" algn="l"/>
                <a:tab pos="711200" algn="l"/>
              </a:tabLst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marL="363538" indent="-363538" algn="l">
              <a:spcAft>
                <a:spcPts val="600"/>
              </a:spcAft>
              <a:buFontTx/>
              <a:buChar char="•"/>
              <a:tabLst>
                <a:tab pos="363538" algn="l"/>
                <a:tab pos="711200" algn="l"/>
              </a:tabLst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Budget transfers </a:t>
            </a:r>
            <a:r>
              <a:rPr lang="en-GB" sz="2000" dirty="0">
                <a:solidFill>
                  <a:schemeClr val="tx1"/>
                </a:solidFill>
              </a:rPr>
              <a:t>(Article </a:t>
            </a:r>
            <a:r>
              <a:rPr lang="en-GB" sz="2000" dirty="0" smtClean="0">
                <a:solidFill>
                  <a:schemeClr val="tx1"/>
                </a:solidFill>
              </a:rPr>
              <a:t>I.8) -&gt; </a:t>
            </a:r>
            <a:r>
              <a:rPr lang="en-GB" sz="2000" i="1" dirty="0" smtClean="0">
                <a:solidFill>
                  <a:schemeClr val="tx1"/>
                </a:solidFill>
              </a:rPr>
              <a:t>Financial Management workshop</a:t>
            </a:r>
          </a:p>
          <a:p>
            <a:pPr marL="0" indent="0" algn="l">
              <a:spcAft>
                <a:spcPts val="600"/>
              </a:spcAft>
              <a:buNone/>
              <a:tabLst>
                <a:tab pos="363538" algn="l"/>
                <a:tab pos="711200" algn="l"/>
              </a:tabLst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marL="363538" indent="-363538">
              <a:spcAft>
                <a:spcPts val="600"/>
              </a:spcAft>
              <a:tabLst>
                <a:tab pos="363538" algn="l"/>
                <a:tab pos="711200" algn="l"/>
              </a:tabLst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Law </a:t>
            </a:r>
            <a:r>
              <a:rPr lang="en-GB" sz="2000" b="1" dirty="0">
                <a:solidFill>
                  <a:schemeClr val="tx1"/>
                </a:solidFill>
              </a:rPr>
              <a:t>Applicable and Competent Court</a:t>
            </a:r>
            <a:r>
              <a:rPr lang="en-GB" sz="2000" dirty="0">
                <a:solidFill>
                  <a:schemeClr val="tx1"/>
                </a:solidFill>
              </a:rPr>
              <a:t> (Article I.9)</a:t>
            </a:r>
          </a:p>
          <a:p>
            <a:pPr marL="355600" indent="0" algn="l">
              <a:buNone/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r>
              <a:rPr lang="en-GB" sz="2000" i="1" dirty="0" smtClean="0">
                <a:solidFill>
                  <a:schemeClr val="tx1"/>
                </a:solidFill>
              </a:rPr>
              <a:t>2 situations:</a:t>
            </a:r>
          </a:p>
          <a:p>
            <a:pPr marL="355600" indent="0" algn="l">
              <a:buNone/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endParaRPr lang="en-GB" sz="2000" dirty="0" smtClean="0">
              <a:solidFill>
                <a:srgbClr val="000099"/>
              </a:solidFill>
            </a:endParaRPr>
          </a:p>
          <a:p>
            <a:pPr marL="6985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r>
              <a:rPr lang="en-GB" sz="2000" b="1" dirty="0" smtClean="0">
                <a:solidFill>
                  <a:srgbClr val="0000CC"/>
                </a:solidFill>
              </a:rPr>
              <a:t>EU: </a:t>
            </a:r>
            <a:r>
              <a:rPr lang="en-GB" sz="2000" b="1" dirty="0">
                <a:solidFill>
                  <a:srgbClr val="0000CC"/>
                </a:solidFill>
              </a:rPr>
              <a:t>	</a:t>
            </a:r>
            <a:r>
              <a:rPr lang="en-GB" sz="2000" b="1" dirty="0" smtClean="0">
                <a:solidFill>
                  <a:srgbClr val="0000CC"/>
                </a:solidFill>
              </a:rPr>
              <a:t>                General </a:t>
            </a:r>
            <a:r>
              <a:rPr lang="en-GB" sz="2000" b="1" dirty="0">
                <a:solidFill>
                  <a:srgbClr val="0000CC"/>
                </a:solidFill>
              </a:rPr>
              <a:t>Court of the European </a:t>
            </a:r>
            <a:r>
              <a:rPr lang="en-GB" sz="2000" b="1" dirty="0" smtClean="0">
                <a:solidFill>
                  <a:srgbClr val="0000CC"/>
                </a:solidFill>
              </a:rPr>
              <a:t>Union</a:t>
            </a:r>
          </a:p>
          <a:p>
            <a:pPr marL="6985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r>
              <a:rPr lang="fr-BE" sz="2000" b="1" dirty="0" smtClean="0">
                <a:solidFill>
                  <a:schemeClr val="accent5">
                    <a:lumMod val="50000"/>
                  </a:schemeClr>
                </a:solidFill>
              </a:rPr>
              <a:t>Partner Country:   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Courts of Brussels - Belgian law</a:t>
            </a:r>
            <a:endParaRPr lang="en-GB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55600" indent="0">
              <a:buNone/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endParaRPr lang="en-GB" sz="2000" dirty="0" smtClean="0">
              <a:solidFill>
                <a:srgbClr val="000099"/>
              </a:solidFill>
            </a:endParaRPr>
          </a:p>
        </p:txBody>
      </p:sp>
      <p:pic>
        <p:nvPicPr>
          <p:cNvPr id="4098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35684"/>
            <a:ext cx="1459992" cy="122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95275" y="1914525"/>
            <a:ext cx="9505949" cy="331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1079500" indent="-536575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buFontTx/>
              <a:buChar char="•"/>
            </a:pPr>
            <a:r>
              <a:rPr lang="en-GB" b="1" dirty="0">
                <a:solidFill>
                  <a:srgbClr val="000099"/>
                </a:solidFill>
              </a:rPr>
              <a:t>Other Special Conditions </a:t>
            </a:r>
            <a:r>
              <a:rPr lang="en-GB" dirty="0">
                <a:solidFill>
                  <a:srgbClr val="000099"/>
                </a:solidFill>
              </a:rPr>
              <a:t>(Article </a:t>
            </a:r>
            <a:r>
              <a:rPr lang="en-GB" dirty="0" smtClean="0">
                <a:solidFill>
                  <a:srgbClr val="000099"/>
                </a:solidFill>
              </a:rPr>
              <a:t>I.10)</a:t>
            </a:r>
            <a:endParaRPr lang="en-GB" dirty="0">
              <a:solidFill>
                <a:srgbClr val="000099"/>
              </a:solidFill>
            </a:endParaRPr>
          </a:p>
          <a:p>
            <a:pPr lvl="1" algn="l" eaLnBrk="1" hangingPunct="1">
              <a:buFont typeface="+mj-lt"/>
              <a:buAutoNum type="arabicPeriod"/>
            </a:pPr>
            <a:r>
              <a:rPr lang="en-GB" sz="2200" i="1" dirty="0" smtClean="0">
                <a:solidFill>
                  <a:srgbClr val="000099"/>
                </a:solidFill>
              </a:rPr>
              <a:t>Award of contracts &amp; subcontracting</a:t>
            </a:r>
          </a:p>
          <a:p>
            <a:pPr lvl="1" algn="l" eaLnBrk="1" hangingPunct="1">
              <a:buFont typeface="+mj-lt"/>
              <a:buAutoNum type="arabicPeriod"/>
            </a:pPr>
            <a:r>
              <a:rPr lang="en-GB" sz="2200" i="1" dirty="0" smtClean="0">
                <a:solidFill>
                  <a:srgbClr val="000099"/>
                </a:solidFill>
              </a:rPr>
              <a:t>Exchange Rates</a:t>
            </a:r>
          </a:p>
          <a:p>
            <a:pPr lvl="1" algn="l" eaLnBrk="1" hangingPunct="1">
              <a:buFont typeface="+mj-lt"/>
              <a:buAutoNum type="arabicPeriod"/>
            </a:pPr>
            <a:r>
              <a:rPr lang="fr-BE" sz="2200" i="1" dirty="0" err="1" smtClean="0">
                <a:solidFill>
                  <a:srgbClr val="000099"/>
                </a:solidFill>
              </a:rPr>
              <a:t>Depreciation</a:t>
            </a:r>
            <a:endParaRPr lang="fr-BE" sz="2200" i="1" dirty="0" smtClean="0">
              <a:solidFill>
                <a:srgbClr val="000099"/>
              </a:solidFill>
            </a:endParaRPr>
          </a:p>
          <a:p>
            <a:pPr lvl="1" algn="l" eaLnBrk="1" hangingPunct="1">
              <a:buFont typeface="+mj-lt"/>
              <a:buAutoNum type="arabicPeriod"/>
            </a:pPr>
            <a:r>
              <a:rPr lang="fr-BE" sz="2200" i="1" dirty="0" err="1" smtClean="0">
                <a:solidFill>
                  <a:srgbClr val="000099"/>
                </a:solidFill>
              </a:rPr>
              <a:t>Ineligible</a:t>
            </a:r>
            <a:r>
              <a:rPr lang="fr-BE" sz="2200" i="1" dirty="0" smtClean="0">
                <a:solidFill>
                  <a:srgbClr val="000099"/>
                </a:solidFill>
              </a:rPr>
              <a:t> </a:t>
            </a:r>
            <a:r>
              <a:rPr lang="fr-BE" sz="2200" i="1" dirty="0" err="1" smtClean="0">
                <a:solidFill>
                  <a:srgbClr val="000099"/>
                </a:solidFill>
              </a:rPr>
              <a:t>costs</a:t>
            </a:r>
            <a:endParaRPr lang="fr-BE" sz="2200" i="1" dirty="0" smtClean="0">
              <a:solidFill>
                <a:srgbClr val="000099"/>
              </a:solidFill>
            </a:endParaRPr>
          </a:p>
          <a:p>
            <a:pPr lvl="1" algn="l" eaLnBrk="1" hangingPunct="1">
              <a:buFont typeface="+mj-lt"/>
              <a:buAutoNum type="arabicPeriod"/>
            </a:pPr>
            <a:r>
              <a:rPr lang="fr-BE" sz="2200" b="1" dirty="0" err="1" smtClean="0">
                <a:solidFill>
                  <a:srgbClr val="000099"/>
                </a:solidFill>
              </a:rPr>
              <a:t>Partnership</a:t>
            </a:r>
            <a:r>
              <a:rPr lang="fr-BE" sz="2200" b="1" dirty="0" smtClean="0">
                <a:solidFill>
                  <a:srgbClr val="000099"/>
                </a:solidFill>
              </a:rPr>
              <a:t> Agreement: </a:t>
            </a:r>
            <a:r>
              <a:rPr lang="fr-BE" sz="2200" b="1" dirty="0" err="1" smtClean="0">
                <a:solidFill>
                  <a:srgbClr val="C00000"/>
                </a:solidFill>
              </a:rPr>
              <a:t>compulsory</a:t>
            </a:r>
            <a:r>
              <a:rPr lang="fr-BE" sz="2200" dirty="0" smtClean="0">
                <a:solidFill>
                  <a:srgbClr val="C00000"/>
                </a:solidFill>
              </a:rPr>
              <a:t> </a:t>
            </a:r>
          </a:p>
          <a:p>
            <a:pPr marL="542925" lvl="1" indent="0" algn="l" eaLnBrk="1" hangingPunct="1">
              <a:buNone/>
            </a:pPr>
            <a:r>
              <a:rPr lang="fr-BE" sz="2200" dirty="0">
                <a:solidFill>
                  <a:srgbClr val="C00000"/>
                </a:solidFill>
              </a:rPr>
              <a:t> </a:t>
            </a:r>
            <a:r>
              <a:rPr lang="fr-BE" sz="2200" dirty="0" smtClean="0">
                <a:solidFill>
                  <a:srgbClr val="C00000"/>
                </a:solidFill>
              </a:rPr>
              <a:t>    </a:t>
            </a:r>
            <a:r>
              <a:rPr lang="fr-BE" sz="2200" dirty="0" smtClean="0">
                <a:solidFill>
                  <a:srgbClr val="000099"/>
                </a:solidFill>
              </a:rPr>
              <a:t>-&gt; to </a:t>
            </a:r>
            <a:r>
              <a:rPr lang="fr-BE" sz="2200" dirty="0" err="1" smtClean="0">
                <a:solidFill>
                  <a:srgbClr val="000099"/>
                </a:solidFill>
              </a:rPr>
              <a:t>be</a:t>
            </a:r>
            <a:r>
              <a:rPr lang="fr-BE" sz="2200" dirty="0" smtClean="0">
                <a:solidFill>
                  <a:srgbClr val="000099"/>
                </a:solidFill>
              </a:rPr>
              <a:t> sent to EACEA </a:t>
            </a:r>
            <a:r>
              <a:rPr lang="fr-BE" sz="2200" b="1" dirty="0" err="1" smtClean="0">
                <a:solidFill>
                  <a:srgbClr val="000099"/>
                </a:solidFill>
              </a:rPr>
              <a:t>within</a:t>
            </a:r>
            <a:r>
              <a:rPr lang="fr-BE" sz="2200" b="1" dirty="0" smtClean="0">
                <a:solidFill>
                  <a:srgbClr val="000099"/>
                </a:solidFill>
              </a:rPr>
              <a:t> 6 </a:t>
            </a:r>
            <a:r>
              <a:rPr lang="fr-BE" sz="2200" b="1" dirty="0" err="1" smtClean="0">
                <a:solidFill>
                  <a:srgbClr val="000099"/>
                </a:solidFill>
              </a:rPr>
              <a:t>months</a:t>
            </a:r>
            <a:r>
              <a:rPr lang="fr-BE" sz="2200" b="1" dirty="0" smtClean="0">
                <a:solidFill>
                  <a:srgbClr val="000099"/>
                </a:solidFill>
              </a:rPr>
              <a:t> </a:t>
            </a:r>
            <a:r>
              <a:rPr lang="fr-BE" sz="2200" dirty="0" smtClean="0">
                <a:solidFill>
                  <a:srgbClr val="000099"/>
                </a:solidFill>
              </a:rPr>
              <a:t>of the signature of the    		 Grant Agreement</a:t>
            </a:r>
          </a:p>
        </p:txBody>
      </p:sp>
      <p:pic>
        <p:nvPicPr>
          <p:cNvPr id="5123" name="Picture 3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6" y="1151252"/>
            <a:ext cx="1365932" cy="13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33363" y="2143125"/>
            <a:ext cx="9253537" cy="63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1079500" indent="-536575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buFontTx/>
              <a:buChar char="•"/>
            </a:pPr>
            <a:r>
              <a:rPr lang="en-GB" b="1" dirty="0">
                <a:solidFill>
                  <a:srgbClr val="000099"/>
                </a:solidFill>
              </a:rPr>
              <a:t>Other Special Conditions </a:t>
            </a:r>
            <a:r>
              <a:rPr lang="en-GB" dirty="0">
                <a:solidFill>
                  <a:srgbClr val="000099"/>
                </a:solidFill>
              </a:rPr>
              <a:t>(Article </a:t>
            </a:r>
            <a:r>
              <a:rPr lang="en-GB" dirty="0" smtClean="0">
                <a:solidFill>
                  <a:srgbClr val="000099"/>
                </a:solidFill>
              </a:rPr>
              <a:t>I.10)</a:t>
            </a:r>
            <a:endParaRPr lang="en-GB" dirty="0">
              <a:solidFill>
                <a:srgbClr val="000099"/>
              </a:solidFill>
            </a:endParaRPr>
          </a:p>
          <a:p>
            <a:pPr marL="542925" lvl="1" indent="0" algn="l" eaLnBrk="1" hangingPunct="1">
              <a:buNone/>
            </a:pPr>
            <a:endParaRPr lang="fr-BE" sz="2200" dirty="0" smtClean="0">
              <a:solidFill>
                <a:srgbClr val="000099"/>
              </a:solidFill>
            </a:endParaRPr>
          </a:p>
          <a:p>
            <a:pPr marL="1000125" lvl="1" indent="-457200" algn="l" eaLnBrk="1" hangingPunct="1">
              <a:buAutoNum type="arabicPeriod" startAt="7"/>
            </a:pPr>
            <a:r>
              <a:rPr lang="fr-BE" sz="2200" b="1" dirty="0" smtClean="0">
                <a:solidFill>
                  <a:srgbClr val="000099"/>
                </a:solidFill>
              </a:rPr>
              <a:t>Meetings</a:t>
            </a:r>
            <a:r>
              <a:rPr lang="fr-BE" sz="2200" dirty="0" smtClean="0">
                <a:solidFill>
                  <a:srgbClr val="000099"/>
                </a:solidFill>
              </a:rPr>
              <a:t> </a:t>
            </a:r>
            <a:r>
              <a:rPr lang="fr-BE" sz="2200" dirty="0" err="1" smtClean="0">
                <a:solidFill>
                  <a:srgbClr val="000099"/>
                </a:solidFill>
              </a:rPr>
              <a:t>between</a:t>
            </a:r>
            <a:r>
              <a:rPr lang="fr-BE" sz="2200" dirty="0" smtClean="0">
                <a:solidFill>
                  <a:srgbClr val="000099"/>
                </a:solidFill>
              </a:rPr>
              <a:t> </a:t>
            </a:r>
            <a:r>
              <a:rPr lang="fr-BE" sz="2200" dirty="0" err="1" smtClean="0">
                <a:solidFill>
                  <a:srgbClr val="000099"/>
                </a:solidFill>
              </a:rPr>
              <a:t>coordinating</a:t>
            </a:r>
            <a:r>
              <a:rPr lang="fr-BE" sz="2200" dirty="0" smtClean="0">
                <a:solidFill>
                  <a:srgbClr val="000099"/>
                </a:solidFill>
              </a:rPr>
              <a:t> institution and EACEA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fr-BE" sz="2200" dirty="0" err="1" smtClean="0">
                <a:solidFill>
                  <a:srgbClr val="000099"/>
                </a:solidFill>
              </a:rPr>
              <a:t>compulsory</a:t>
            </a:r>
            <a:r>
              <a:rPr lang="fr-BE" sz="2200" dirty="0" smtClean="0">
                <a:solidFill>
                  <a:srgbClr val="000099"/>
                </a:solidFill>
              </a:rPr>
              <a:t> up to </a:t>
            </a:r>
            <a:r>
              <a:rPr lang="fr-BE" sz="2200" dirty="0" err="1" smtClean="0">
                <a:solidFill>
                  <a:srgbClr val="000099"/>
                </a:solidFill>
              </a:rPr>
              <a:t>twice</a:t>
            </a:r>
            <a:r>
              <a:rPr lang="fr-BE" sz="2200" dirty="0" smtClean="0">
                <a:solidFill>
                  <a:srgbClr val="000099"/>
                </a:solidFill>
              </a:rPr>
              <a:t> per </a:t>
            </a:r>
            <a:r>
              <a:rPr lang="fr-BE" sz="2200" dirty="0" err="1" smtClean="0">
                <a:solidFill>
                  <a:srgbClr val="000099"/>
                </a:solidFill>
              </a:rPr>
              <a:t>year</a:t>
            </a:r>
            <a:r>
              <a:rPr lang="fr-BE" sz="2200" dirty="0" smtClean="0">
                <a:solidFill>
                  <a:srgbClr val="000099"/>
                </a:solidFill>
              </a:rPr>
              <a:t>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fr-BE" sz="2200" dirty="0" smtClean="0">
                <a:solidFill>
                  <a:srgbClr val="000099"/>
                </a:solidFill>
              </a:rPr>
              <a:t>Provision for </a:t>
            </a:r>
            <a:r>
              <a:rPr lang="fr-BE" sz="2200" dirty="0" err="1" smtClean="0">
                <a:solidFill>
                  <a:srgbClr val="000099"/>
                </a:solidFill>
              </a:rPr>
              <a:t>travel</a:t>
            </a:r>
            <a:r>
              <a:rPr lang="fr-BE" sz="2200" dirty="0" smtClean="0">
                <a:solidFill>
                  <a:srgbClr val="000099"/>
                </a:solidFill>
              </a:rPr>
              <a:t> and </a:t>
            </a:r>
            <a:r>
              <a:rPr lang="fr-BE" sz="2200" dirty="0" err="1" smtClean="0">
                <a:solidFill>
                  <a:srgbClr val="000099"/>
                </a:solidFill>
              </a:rPr>
              <a:t>costs</a:t>
            </a:r>
            <a:r>
              <a:rPr lang="fr-BE" sz="2200" dirty="0" smtClean="0">
                <a:solidFill>
                  <a:srgbClr val="000099"/>
                </a:solidFill>
              </a:rPr>
              <a:t> of </a:t>
            </a:r>
            <a:r>
              <a:rPr lang="fr-BE" sz="2200" dirty="0" err="1" smtClean="0">
                <a:solidFill>
                  <a:srgbClr val="000099"/>
                </a:solidFill>
              </a:rPr>
              <a:t>stay</a:t>
            </a:r>
            <a:r>
              <a:rPr lang="fr-BE" sz="2200" dirty="0" smtClean="0">
                <a:solidFill>
                  <a:srgbClr val="000099"/>
                </a:solidFill>
              </a:rPr>
              <a:t> </a:t>
            </a:r>
          </a:p>
          <a:p>
            <a:pPr marL="542925" lvl="1" indent="0" eaLnBrk="1" hangingPunct="1">
              <a:spcBef>
                <a:spcPts val="2400"/>
              </a:spcBef>
              <a:buNone/>
            </a:pPr>
            <a:r>
              <a:rPr lang="fr-BE" sz="2200" b="1" dirty="0" smtClean="0">
                <a:solidFill>
                  <a:srgbClr val="000099"/>
                </a:solidFill>
              </a:rPr>
              <a:t>11. </a:t>
            </a:r>
            <a:r>
              <a:rPr lang="fr-BE" sz="2200" b="1" dirty="0" err="1" smtClean="0">
                <a:solidFill>
                  <a:srgbClr val="000099"/>
                </a:solidFill>
              </a:rPr>
              <a:t>Cooperation</a:t>
            </a:r>
            <a:r>
              <a:rPr lang="fr-BE" sz="2200" b="1" dirty="0" smtClean="0">
                <a:solidFill>
                  <a:srgbClr val="000099"/>
                </a:solidFill>
              </a:rPr>
              <a:t> obligation </a:t>
            </a:r>
            <a:r>
              <a:rPr lang="fr-BE" sz="2200" dirty="0" err="1" smtClean="0">
                <a:solidFill>
                  <a:srgbClr val="000099"/>
                </a:solidFill>
              </a:rPr>
              <a:t>with</a:t>
            </a:r>
            <a:r>
              <a:rPr lang="fr-BE" sz="2200" dirty="0" smtClean="0">
                <a:solidFill>
                  <a:srgbClr val="000099"/>
                </a:solidFill>
              </a:rPr>
              <a:t> </a:t>
            </a:r>
            <a:r>
              <a:rPr lang="fr-BE" sz="2200" dirty="0" err="1" smtClean="0">
                <a:solidFill>
                  <a:srgbClr val="000099"/>
                </a:solidFill>
              </a:rPr>
              <a:t>NEOs</a:t>
            </a:r>
            <a:r>
              <a:rPr lang="fr-BE" sz="2200" dirty="0" smtClean="0">
                <a:solidFill>
                  <a:srgbClr val="000099"/>
                </a:solidFill>
              </a:rPr>
              <a:t>, International Contact         		  Points and EU </a:t>
            </a:r>
            <a:r>
              <a:rPr lang="fr-BE" sz="2200" dirty="0" err="1" smtClean="0">
                <a:solidFill>
                  <a:srgbClr val="000099"/>
                </a:solidFill>
              </a:rPr>
              <a:t>Delegations</a:t>
            </a:r>
            <a:endParaRPr lang="fr-BE" sz="2200" dirty="0" smtClean="0">
              <a:solidFill>
                <a:srgbClr val="000099"/>
              </a:solidFill>
            </a:endParaRPr>
          </a:p>
          <a:p>
            <a:pPr marL="1000125" lvl="1" indent="-457200" eaLnBrk="1" hangingPunct="1">
              <a:buFontTx/>
              <a:buAutoNum type="arabicPeriod" startAt="6"/>
            </a:pPr>
            <a:endParaRPr lang="fr-BE" sz="2200" dirty="0">
              <a:solidFill>
                <a:srgbClr val="000099"/>
              </a:solidFill>
            </a:endParaRPr>
          </a:p>
          <a:p>
            <a:pPr marL="1000125" lvl="1" indent="-457200" eaLnBrk="1" hangingPunct="1">
              <a:buFontTx/>
              <a:buAutoNum type="arabicPeriod" startAt="6"/>
            </a:pPr>
            <a:endParaRPr lang="fr-BE" sz="2200" dirty="0">
              <a:solidFill>
                <a:srgbClr val="000099"/>
              </a:solidFill>
            </a:endParaRPr>
          </a:p>
          <a:p>
            <a:pPr marL="1000125" lvl="1" indent="-457200" eaLnBrk="1" hangingPunct="1">
              <a:buFontTx/>
              <a:buAutoNum type="arabicPeriod" startAt="6"/>
            </a:pPr>
            <a:endParaRPr lang="fr-BE" sz="2200" dirty="0">
              <a:solidFill>
                <a:srgbClr val="000099"/>
              </a:solidFill>
            </a:endParaRPr>
          </a:p>
          <a:p>
            <a:pPr marL="1000125" lvl="1" indent="-457200" algn="l" eaLnBrk="1" hangingPunct="1">
              <a:buAutoNum type="arabicPeriod" startAt="6"/>
            </a:pPr>
            <a:endParaRPr lang="fr-BE" sz="2200" dirty="0" smtClean="0">
              <a:solidFill>
                <a:srgbClr val="000099"/>
              </a:solidFill>
            </a:endParaRPr>
          </a:p>
          <a:p>
            <a:pPr marL="542925" lvl="1" indent="0" eaLnBrk="1" hangingPunct="1">
              <a:buNone/>
            </a:pPr>
            <a:endParaRPr lang="fr-BE" sz="2200" dirty="0">
              <a:solidFill>
                <a:srgbClr val="000099"/>
              </a:solidFill>
            </a:endParaRPr>
          </a:p>
          <a:p>
            <a:pPr marL="1000125" lvl="1" indent="-457200" eaLnBrk="1" hangingPunct="1">
              <a:buFontTx/>
              <a:buAutoNum type="arabicPeriod" startAt="5"/>
            </a:pPr>
            <a:endParaRPr lang="fr-BE" sz="2200" dirty="0">
              <a:solidFill>
                <a:srgbClr val="000099"/>
              </a:solidFill>
            </a:endParaRPr>
          </a:p>
          <a:p>
            <a:pPr marL="1000125" lvl="1" indent="-457200" eaLnBrk="1" hangingPunct="1">
              <a:buFontTx/>
              <a:buAutoNum type="arabicPeriod" startAt="5"/>
            </a:pPr>
            <a:endParaRPr lang="fr-BE" sz="2200" dirty="0">
              <a:solidFill>
                <a:srgbClr val="000099"/>
              </a:solidFill>
            </a:endParaRPr>
          </a:p>
          <a:p>
            <a:pPr marL="542925" lvl="1" indent="0" algn="l" eaLnBrk="1" hangingPunct="1">
              <a:buNone/>
            </a:pPr>
            <a:endParaRPr lang="fr-BE" sz="2200" dirty="0">
              <a:solidFill>
                <a:srgbClr val="000099"/>
              </a:solidFill>
            </a:endParaRPr>
          </a:p>
        </p:txBody>
      </p:sp>
      <p:pic>
        <p:nvPicPr>
          <p:cNvPr id="6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22" y="1247774"/>
            <a:ext cx="1519741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Dissemination &amp; </a:t>
            </a:r>
            <a:r>
              <a:rPr lang="en-US" altLang="en-US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exploitation of </a:t>
            </a:r>
            <a:r>
              <a:rPr lang="en-US" altLang="en-US" sz="24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results (</a:t>
            </a:r>
            <a:r>
              <a:rPr lang="en-US" altLang="en-US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ebdings" pitchFamily="18" charset="2"/>
              </a:rPr>
              <a:t>Art. I.10.8 </a:t>
            </a:r>
            <a:r>
              <a:rPr lang="en-US" altLang="en-US" sz="24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ebdings" pitchFamily="18" charset="2"/>
              </a:rPr>
              <a:t>)</a:t>
            </a:r>
            <a:endParaRPr lang="en-US" altLang="en-US" sz="240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  <a:cs typeface="+mn-cs"/>
              <a:sym typeface="Webdings" pitchFamily="18" charset="2"/>
            </a:endParaRP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>
          <a:xfrm>
            <a:off x="430213" y="1871663"/>
            <a:ext cx="9028112" cy="4579937"/>
          </a:xfrm>
        </p:spPr>
        <p:txBody>
          <a:bodyPr/>
          <a:lstStyle/>
          <a:p>
            <a:pPr marL="0" indent="0">
              <a:buNone/>
            </a:pPr>
            <a:endParaRPr lang="en-US" altLang="en-US" sz="2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solidFill>
                  <a:srgbClr val="333399"/>
                </a:solidFill>
              </a:rPr>
              <a:t>Obligation </a:t>
            </a:r>
            <a:r>
              <a:rPr lang="en-US" altLang="en-US" sz="2200" dirty="0" smtClean="0">
                <a:solidFill>
                  <a:srgbClr val="333399"/>
                </a:solidFill>
              </a:rPr>
              <a:t>to provide </a:t>
            </a:r>
            <a:r>
              <a:rPr lang="en-US" altLang="en-US" sz="2200" b="1" dirty="0" smtClean="0">
                <a:solidFill>
                  <a:srgbClr val="333399"/>
                </a:solidFill>
              </a:rPr>
              <a:t>substantial v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isibility</a:t>
            </a:r>
            <a:r>
              <a:rPr lang="en-US" altLang="en-US" sz="2000" dirty="0" smtClean="0">
                <a:solidFill>
                  <a:srgbClr val="333399"/>
                </a:solidFill>
              </a:rPr>
              <a:t> of project results:</a:t>
            </a:r>
          </a:p>
          <a:p>
            <a:pPr marL="0" indent="0">
              <a:buNone/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 marL="457200" lvl="1" indent="0">
              <a:buNone/>
            </a:pPr>
            <a:r>
              <a:rPr lang="en-US" altLang="en-US" sz="2400" dirty="0" smtClean="0">
                <a:solidFill>
                  <a:srgbClr val="333399"/>
                </a:solidFill>
              </a:rPr>
              <a:t>- Set-up </a:t>
            </a:r>
            <a:r>
              <a:rPr lang="en-US" altLang="en-US" sz="2400" b="1" dirty="0" smtClean="0">
                <a:solidFill>
                  <a:srgbClr val="333399"/>
                </a:solidFill>
              </a:rPr>
              <a:t>website</a:t>
            </a:r>
            <a:r>
              <a:rPr lang="en-US" altLang="en-US" sz="2400" dirty="0" smtClean="0">
                <a:solidFill>
                  <a:srgbClr val="333399"/>
                </a:solidFill>
              </a:rPr>
              <a:t> at the beginning of the project</a:t>
            </a:r>
          </a:p>
          <a:p>
            <a:pPr marL="0" indent="0">
              <a:buNone/>
            </a:pPr>
            <a:endParaRPr lang="en-US" altLang="en-US" sz="1600" dirty="0" smtClean="0">
              <a:solidFill>
                <a:srgbClr val="333399"/>
              </a:solidFill>
            </a:endParaRPr>
          </a:p>
          <a:p>
            <a:pPr lvl="1">
              <a:buFontTx/>
              <a:buChar char="-"/>
            </a:pPr>
            <a:r>
              <a:rPr lang="en-US" altLang="en-US" sz="2400" b="1" dirty="0" smtClean="0">
                <a:solidFill>
                  <a:srgbClr val="333399"/>
                </a:solidFill>
              </a:rPr>
              <a:t>Erasmus+ Projects Results Platform</a:t>
            </a:r>
          </a:p>
          <a:p>
            <a:pPr marL="457200" lvl="1" indent="0">
              <a:buNone/>
            </a:pPr>
            <a:r>
              <a:rPr lang="en-US" altLang="en-US" sz="2400" dirty="0" smtClean="0">
                <a:solidFill>
                  <a:srgbClr val="333399"/>
                </a:solidFill>
              </a:rPr>
              <a:t>Aim: To provide information on EU-funded projects to demonstrate efficiency and effectiveness to the EU-taxpayer. 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333399"/>
              </a:solidFill>
            </a:endParaRPr>
          </a:p>
          <a:p>
            <a:endParaRPr lang="en-US" altLang="en-US" sz="800" b="1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D0781-A47F-4935-A65B-776D3371D314}" type="slidenum">
              <a:rPr lang="nl-BE"/>
              <a:pPr>
                <a:defRPr/>
              </a:pPr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Publicity obligations (</a:t>
            </a:r>
            <a:r>
              <a:rPr lang="en-US" altLang="en-US" sz="24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Art. I.10.9)</a:t>
            </a:r>
            <a:endParaRPr lang="en-GB" sz="240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190499" y="1968500"/>
            <a:ext cx="9534525" cy="4489450"/>
          </a:xfrm>
        </p:spPr>
        <p:txBody>
          <a:bodyPr/>
          <a:lstStyle/>
          <a:p>
            <a:pPr marL="514350" lvl="1" indent="0">
              <a:buClr>
                <a:srgbClr val="336699"/>
              </a:buClr>
              <a:buFontTx/>
              <a:buNone/>
              <a:defRPr/>
            </a:pPr>
            <a:r>
              <a:rPr lang="fr-BE" altLang="en-US" sz="2400" b="0" dirty="0" smtClean="0">
                <a:solidFill>
                  <a:srgbClr val="333399"/>
                </a:solidFill>
                <a:ea typeface="MS PGothic" charset="0"/>
              </a:rPr>
              <a:t>Project publications and </a:t>
            </a:r>
            <a:r>
              <a:rPr lang="fr-BE" altLang="en-US" sz="2400" b="0" dirty="0" err="1" smtClean="0">
                <a:solidFill>
                  <a:srgbClr val="333399"/>
                </a:solidFill>
                <a:ea typeface="MS PGothic" charset="0"/>
              </a:rPr>
              <a:t>results</a:t>
            </a:r>
            <a:r>
              <a:rPr lang="fr-BE" altLang="en-US" sz="2400" b="0" dirty="0" smtClean="0">
                <a:solidFill>
                  <a:srgbClr val="333399"/>
                </a:solidFill>
                <a:ea typeface="MS PGothic" charset="0"/>
              </a:rPr>
              <a:t>:  </a:t>
            </a:r>
          </a:p>
          <a:p>
            <a:pPr marL="514350" lvl="1" indent="0">
              <a:buClr>
                <a:srgbClr val="336699"/>
              </a:buClr>
              <a:buFontTx/>
              <a:buNone/>
              <a:defRPr/>
            </a:pPr>
            <a:endParaRPr lang="fr-BE" altLang="en-US" sz="2000" b="0" dirty="0" smtClean="0">
              <a:solidFill>
                <a:srgbClr val="333399"/>
              </a:solidFill>
              <a:ea typeface="MS PGothic" charset="0"/>
            </a:endParaRPr>
          </a:p>
          <a:p>
            <a:pPr marL="857250" lvl="1" indent="-342900"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Must display </a:t>
            </a:r>
            <a:r>
              <a:rPr lang="fr-BE" altLang="en-US" sz="2000" b="0" dirty="0" err="1" smtClean="0">
                <a:solidFill>
                  <a:srgbClr val="333399"/>
                </a:solidFill>
                <a:ea typeface="MS PGothic" charset="0"/>
              </a:rPr>
              <a:t>this</a:t>
            </a: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 </a:t>
            </a:r>
            <a:r>
              <a:rPr lang="fr-BE" altLang="en-US" sz="2000" b="1" dirty="0" smtClean="0">
                <a:solidFill>
                  <a:srgbClr val="333399"/>
                </a:solidFill>
                <a:ea typeface="MS PGothic" charset="0"/>
              </a:rPr>
              <a:t>Logo</a:t>
            </a: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:</a:t>
            </a:r>
          </a:p>
          <a:p>
            <a:pPr marL="857250" lvl="1" indent="-342900">
              <a:spcBef>
                <a:spcPts val="1200"/>
              </a:spcBef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Must </a:t>
            </a:r>
            <a:r>
              <a:rPr lang="fr-BE" altLang="en-US" sz="2000" b="1" dirty="0" smtClean="0">
                <a:solidFill>
                  <a:srgbClr val="333399"/>
                </a:solidFill>
                <a:ea typeface="MS PGothic" charset="0"/>
              </a:rPr>
              <a:t>mention</a:t>
            </a: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 " </a:t>
            </a:r>
            <a:r>
              <a:rPr lang="fr-BE" altLang="en-US" sz="2000" b="0" i="1" dirty="0">
                <a:solidFill>
                  <a:srgbClr val="333399"/>
                </a:solidFill>
                <a:ea typeface="MS PGothic" charset="0"/>
              </a:rPr>
              <a:t>C</a:t>
            </a:r>
            <a:r>
              <a:rPr lang="fr-BE" altLang="en-US" sz="2000" b="0" i="1" dirty="0" smtClean="0">
                <a:solidFill>
                  <a:srgbClr val="333399"/>
                </a:solidFill>
                <a:ea typeface="MS PGothic" charset="0"/>
              </a:rPr>
              <a:t>o-</a:t>
            </a:r>
            <a:r>
              <a:rPr lang="fr-BE" altLang="en-US" sz="2000" b="0" i="1" dirty="0" err="1" smtClean="0">
                <a:solidFill>
                  <a:srgbClr val="333399"/>
                </a:solidFill>
                <a:ea typeface="MS PGothic" charset="0"/>
              </a:rPr>
              <a:t>funded</a:t>
            </a:r>
            <a:r>
              <a:rPr lang="fr-BE" altLang="en-US" sz="2000" b="0" i="1" dirty="0" smtClean="0">
                <a:solidFill>
                  <a:srgbClr val="333399"/>
                </a:solidFill>
                <a:ea typeface="MS PGothic" charset="0"/>
              </a:rPr>
              <a:t> by the Erasmus+ Programme of the 		                        </a:t>
            </a:r>
            <a:r>
              <a:rPr lang="fr-BE" altLang="en-US" sz="2000" b="0" i="1" dirty="0" err="1" smtClean="0">
                <a:solidFill>
                  <a:srgbClr val="333399"/>
                </a:solidFill>
                <a:ea typeface="MS PGothic" charset="0"/>
              </a:rPr>
              <a:t>European</a:t>
            </a:r>
            <a:r>
              <a:rPr lang="fr-BE" altLang="en-US" sz="2000" b="0" i="1" dirty="0" smtClean="0">
                <a:solidFill>
                  <a:srgbClr val="333399"/>
                </a:solidFill>
                <a:ea typeface="MS PGothic" charset="0"/>
              </a:rPr>
              <a:t> Union</a:t>
            </a: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"</a:t>
            </a:r>
          </a:p>
          <a:p>
            <a:pPr marL="514350" lvl="1" indent="0" algn="ctr">
              <a:spcBef>
                <a:spcPts val="1200"/>
              </a:spcBef>
              <a:buClr>
                <a:srgbClr val="336699"/>
              </a:buClr>
              <a:buNone/>
              <a:defRPr/>
            </a:pPr>
            <a:r>
              <a:rPr lang="en-GB" sz="1500" b="1" dirty="0">
                <a:solidFill>
                  <a:srgbClr val="0000CC"/>
                </a:solidFill>
                <a:hlinkClick r:id="rId3"/>
              </a:rPr>
              <a:t>https://eacea.ec.europa.eu/about-eacea/visual-identity_en</a:t>
            </a:r>
            <a:endParaRPr lang="en-GB" sz="1500" b="1" dirty="0">
              <a:solidFill>
                <a:srgbClr val="0000CC"/>
              </a:solidFill>
            </a:endParaRPr>
          </a:p>
          <a:p>
            <a:pPr marL="857250" lvl="1" indent="-342900">
              <a:spcBef>
                <a:spcPts val="1200"/>
              </a:spcBef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fr-BE" altLang="en-US" sz="2000" dirty="0" err="1" smtClean="0">
                <a:solidFill>
                  <a:srgbClr val="333399"/>
                </a:solidFill>
                <a:ea typeface="MS PGothic" charset="0"/>
              </a:rPr>
              <a:t>Include</a:t>
            </a:r>
            <a:r>
              <a:rPr lang="fr-BE" altLang="en-US" sz="2000" dirty="0" smtClean="0">
                <a:solidFill>
                  <a:srgbClr val="333399"/>
                </a:solidFill>
                <a:ea typeface="MS PGothic" charset="0"/>
              </a:rPr>
              <a:t> </a:t>
            </a:r>
            <a:r>
              <a:rPr lang="fr-BE" altLang="en-US" sz="2000" b="1" dirty="0" err="1">
                <a:solidFill>
                  <a:srgbClr val="333399"/>
                </a:solidFill>
                <a:ea typeface="MS PGothic" charset="0"/>
              </a:rPr>
              <a:t>disclaimer</a:t>
            </a:r>
            <a:r>
              <a:rPr lang="fr-BE" altLang="en-US" sz="2000" dirty="0">
                <a:solidFill>
                  <a:srgbClr val="333399"/>
                </a:solidFill>
                <a:ea typeface="MS PGothic" charset="0"/>
              </a:rPr>
              <a:t>: </a:t>
            </a:r>
          </a:p>
          <a:p>
            <a:pPr marL="342900" lvl="1" indent="-342900">
              <a:buClr>
                <a:schemeClr val="bg1"/>
              </a:buClr>
              <a:defRPr/>
            </a:pPr>
            <a:endParaRPr lang="fr-BE" altLang="en-US" sz="1100" b="0" dirty="0" smtClean="0">
              <a:solidFill>
                <a:srgbClr val="333399"/>
              </a:solidFill>
              <a:ea typeface="MS PGothic" charset="0"/>
            </a:endParaRPr>
          </a:p>
          <a:p>
            <a:pPr marL="857250" lvl="2" indent="0">
              <a:spcBef>
                <a:spcPts val="600"/>
              </a:spcBef>
              <a:buNone/>
              <a:defRPr/>
            </a:pPr>
            <a:r>
              <a:rPr lang="en-GB" sz="1200" i="1" dirty="0" smtClean="0">
                <a:solidFill>
                  <a:srgbClr val="333399"/>
                </a:solidFill>
              </a:rPr>
              <a:t>"</a:t>
            </a:r>
            <a:r>
              <a:rPr lang="en-GB" sz="1400" i="1" dirty="0" smtClean="0">
                <a:solidFill>
                  <a:srgbClr val="333399"/>
                </a:solidFill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therein".</a:t>
            </a:r>
          </a:p>
          <a:p>
            <a:pPr marL="400050" lvl="1" indent="0" algn="ctr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GB" sz="1500" b="1" dirty="0" smtClean="0">
                <a:solidFill>
                  <a:srgbClr val="0000CC"/>
                </a:solidFill>
                <a:ea typeface="MS PGothic" charset="0"/>
                <a:sym typeface="Wingdings"/>
                <a:hlinkClick r:id="rId4"/>
              </a:rPr>
              <a:t>http</a:t>
            </a:r>
            <a:r>
              <a:rPr lang="en-GB" sz="1500" b="1" dirty="0">
                <a:solidFill>
                  <a:srgbClr val="0000CC"/>
                </a:solidFill>
                <a:ea typeface="MS PGothic" charset="0"/>
                <a:sym typeface="Wingdings"/>
                <a:hlinkClick r:id="rId4"/>
              </a:rPr>
              <a:t>://</a:t>
            </a:r>
            <a:r>
              <a:rPr lang="en-GB" sz="1500" b="1" dirty="0" smtClean="0">
                <a:solidFill>
                  <a:srgbClr val="0000CC"/>
                </a:solidFill>
                <a:ea typeface="MS PGothic" charset="0"/>
                <a:sym typeface="Wingdings"/>
                <a:hlinkClick r:id="rId4"/>
              </a:rPr>
              <a:t>ec.europa.eu/dgs/education_culture/publ/graphics/beneficiaries_all.pdf</a:t>
            </a:r>
            <a:endParaRPr lang="en-GB" sz="1500" b="1" i="0" dirty="0">
              <a:solidFill>
                <a:srgbClr val="0000CC"/>
              </a:solidFill>
              <a:ea typeface="MS PGothic" charset="0"/>
              <a:sym typeface="Wingding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02" y="2447924"/>
            <a:ext cx="3501496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77024" y="1924050"/>
            <a:ext cx="259080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Sticker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8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fr-BE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PENALTIES</a:t>
            </a:r>
            <a:r>
              <a:rPr lang="fr-BE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918493"/>
            <a:ext cx="9448800" cy="3954463"/>
          </a:xfrm>
        </p:spPr>
        <p:txBody>
          <a:bodyPr/>
          <a:lstStyle/>
          <a:p>
            <a:pPr marL="0" indent="0">
              <a:buNone/>
            </a:pPr>
            <a:r>
              <a:rPr lang="fr-BE" sz="2800" b="1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Publicity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27" name="Picture 26" descr="VW Golf II, Schwachstellen, Igelbil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66" y="2413635"/>
            <a:ext cx="4792980" cy="3192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1255330" y="2686704"/>
            <a:ext cx="768897" cy="16573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3181351" y="4438650"/>
            <a:ext cx="2447924" cy="8191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5715000" y="5287402"/>
            <a:ext cx="3438525" cy="9541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tabLst/>
            </a:pPr>
            <a:r>
              <a:rPr lang="fr-BE" sz="2800" b="1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Weak</a:t>
            </a:r>
            <a:r>
              <a:rPr lang="fr-BE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Implementation</a:t>
            </a:r>
            <a:endParaRPr lang="en-GB" sz="2800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6353175" y="3162300"/>
            <a:ext cx="1314450" cy="533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6486525" y="1734688"/>
            <a:ext cx="3009900" cy="138499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spcBef>
                <a:spcPct val="20000"/>
              </a:spcBef>
              <a:buFontTx/>
              <a:buNone/>
            </a:pPr>
            <a:r>
              <a:rPr lang="fr-BE" sz="2800" b="1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Breach</a:t>
            </a:r>
            <a:r>
              <a:rPr lang="fr-BE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of </a:t>
            </a:r>
            <a:r>
              <a:rPr lang="fr-BE" sz="2800" b="1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contractual</a:t>
            </a:r>
            <a:r>
              <a:rPr lang="fr-BE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obligations</a:t>
            </a:r>
            <a:endParaRPr lang="en-GB" sz="2800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5751" y="1743729"/>
            <a:ext cx="1895474" cy="9429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tabLst/>
            </a:pPr>
            <a:endParaRPr lang="en-GB" sz="2800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48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50000"/>
              </a:spcBef>
              <a:defRPr/>
            </a:pPr>
            <a:r>
              <a:rPr lang="fr-BE" sz="26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  <a:t/>
            </a:r>
            <a:br>
              <a:rPr lang="fr-BE" sz="26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</a:br>
            <a:r>
              <a:rPr lang="fr-BE" sz="26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  <a:t>The </a:t>
            </a:r>
            <a:r>
              <a:rPr lang="fr-BE" sz="2600" kern="1200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  <a:t>aim</a:t>
            </a:r>
            <a:r>
              <a:rPr lang="fr-BE" sz="26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  <a:t> of </a:t>
            </a:r>
            <a:r>
              <a:rPr lang="fr-BE" sz="2600" kern="1200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  <a:t>this</a:t>
            </a:r>
            <a:r>
              <a:rPr lang="fr-BE" sz="26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fr-BE" sz="2600" kern="1200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  <a:t>presentation</a:t>
            </a:r>
            <a:r>
              <a:rPr lang="en-GB" sz="26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  <a:t/>
            </a:r>
            <a:br>
              <a:rPr lang="en-GB" sz="26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968500"/>
            <a:ext cx="6553200" cy="879475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GB" sz="2400" b="1" kern="1200" dirty="0">
                <a:solidFill>
                  <a:srgbClr val="333399"/>
                </a:solidFill>
                <a:latin typeface="Tahoma" pitchFamily="34" charset="0"/>
                <a:cs typeface="Arial" charset="0"/>
              </a:rPr>
              <a:t>Approach and rules for sound contractual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GB" sz="2400" b="1" kern="1200" dirty="0">
                <a:solidFill>
                  <a:srgbClr val="333399"/>
                </a:solidFill>
                <a:latin typeface="Tahoma" pitchFamily="34" charset="0"/>
                <a:cs typeface="Arial" charset="0"/>
              </a:rPr>
              <a:t>management</a:t>
            </a:r>
            <a:r>
              <a:rPr lang="en-GB" sz="2400" b="1" kern="1200" dirty="0" smtClean="0">
                <a:solidFill>
                  <a:srgbClr val="333399"/>
                </a:solidFill>
                <a:latin typeface="Tahoma" pitchFamily="34" charset="0"/>
                <a:cs typeface="Arial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endParaRPr lang="en-GB" sz="2400" b="1" kern="1200" dirty="0">
              <a:solidFill>
                <a:srgbClr val="333399"/>
              </a:solidFill>
              <a:latin typeface="Tahoma" pitchFamily="34" charset="0"/>
              <a:cs typeface="Arial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658466"/>
            <a:ext cx="2638425" cy="304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6224" y="3120422"/>
            <a:ext cx="5181601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>
              <a:spcBef>
                <a:spcPct val="0"/>
              </a:spcBef>
              <a:buFontTx/>
              <a:buChar char="•"/>
            </a:pPr>
            <a:r>
              <a:rPr lang="en-GB" dirty="0" smtClean="0">
                <a:solidFill>
                  <a:srgbClr val="000099"/>
                </a:solidFill>
                <a:latin typeface="Tahoma" pitchFamily="34" charset="0"/>
                <a:cs typeface="Arial" charset="0"/>
                <a:sym typeface="Wingdings" pitchFamily="2" charset="2"/>
              </a:rPr>
              <a:t> E</a:t>
            </a:r>
            <a:r>
              <a:rPr lang="en-GB" dirty="0" smtClean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ssential </a:t>
            </a:r>
            <a:r>
              <a:rPr lang="en-GB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information on the </a:t>
            </a:r>
            <a:r>
              <a:rPr lang="en-GB" dirty="0" smtClean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   E+ Capacity Building in Higher Education </a:t>
            </a:r>
            <a:r>
              <a:rPr lang="en-GB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Grant Agreement and </a:t>
            </a:r>
            <a:r>
              <a:rPr lang="en-GB" dirty="0" smtClean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  other </a:t>
            </a:r>
            <a:r>
              <a:rPr lang="en-GB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important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775" y="1238251"/>
            <a:ext cx="9801225" cy="538162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Penalties for weak implementation </a:t>
            </a:r>
            <a:r>
              <a:rPr lang="en-US" altLang="en-US" sz="2800" b="1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ebdings" pitchFamily="18" charset="2"/>
              </a:rPr>
              <a:t>(</a:t>
            </a:r>
            <a:r>
              <a:rPr lang="en-US" altLang="en-US" sz="2800" b="1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ebdings" pitchFamily="18" charset="2"/>
              </a:rPr>
              <a:t>Art. </a:t>
            </a:r>
            <a:r>
              <a:rPr lang="en-US" altLang="en-US" sz="2800" b="1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ebdings" pitchFamily="18" charset="2"/>
              </a:rPr>
              <a:t>I.10.6)</a:t>
            </a:r>
            <a:endParaRPr lang="en-GB" sz="2800" b="1" dirty="0" smtClean="0">
              <a:latin typeface="+mj-lt"/>
            </a:endParaRPr>
          </a:p>
          <a:p>
            <a:pPr marL="0" indent="0">
              <a:buNone/>
            </a:pPr>
            <a:endParaRPr lang="en-GB" sz="800" dirty="0"/>
          </a:p>
          <a:p>
            <a:pPr marL="0" lvl="0" indent="0">
              <a:buNone/>
            </a:pPr>
            <a:r>
              <a:rPr lang="en-GB" sz="2000" b="1" i="1" dirty="0" smtClean="0">
                <a:solidFill>
                  <a:srgbClr val="333399"/>
                </a:solidFill>
              </a:rPr>
              <a:t>Reduction </a:t>
            </a:r>
            <a:r>
              <a:rPr lang="en-GB" sz="2000" b="1" i="1" dirty="0">
                <a:solidFill>
                  <a:srgbClr val="333399"/>
                </a:solidFill>
              </a:rPr>
              <a:t>of the final grant in the event of weak implementation</a:t>
            </a:r>
            <a:endParaRPr lang="en-GB" sz="20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en-GB" sz="2000" b="1" dirty="0" smtClean="0">
              <a:solidFill>
                <a:srgbClr val="333399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400" b="1" dirty="0" smtClean="0">
                <a:solidFill>
                  <a:srgbClr val="333399"/>
                </a:solidFill>
              </a:rPr>
              <a:t>When does the performance evaluation take place?</a:t>
            </a:r>
            <a:r>
              <a:rPr lang="en-GB" sz="2400" b="1" dirty="0">
                <a:solidFill>
                  <a:srgbClr val="333399"/>
                </a:solidFill>
              </a:rPr>
              <a:t> </a:t>
            </a:r>
            <a:endParaRPr lang="en-GB" sz="2400" b="1" dirty="0" smtClean="0">
              <a:solidFill>
                <a:srgbClr val="333399"/>
              </a:solidFill>
            </a:endParaRPr>
          </a:p>
          <a:p>
            <a:pPr marL="628650" lvl="0"/>
            <a:r>
              <a:rPr lang="en-GB" sz="2000" b="1" dirty="0" smtClean="0">
                <a:solidFill>
                  <a:srgbClr val="333399"/>
                </a:solidFill>
              </a:rPr>
              <a:t>During </a:t>
            </a:r>
            <a:r>
              <a:rPr lang="en-GB" sz="2000" b="1" dirty="0">
                <a:solidFill>
                  <a:srgbClr val="333399"/>
                </a:solidFill>
              </a:rPr>
              <a:t>the implementation of the project</a:t>
            </a:r>
            <a:r>
              <a:rPr lang="en-GB" sz="2000" dirty="0">
                <a:solidFill>
                  <a:srgbClr val="333399"/>
                </a:solidFill>
              </a:rPr>
              <a:t> </a:t>
            </a:r>
            <a:endParaRPr lang="en-GB" sz="2000" dirty="0" smtClean="0">
              <a:solidFill>
                <a:srgbClr val="333399"/>
              </a:solidFill>
            </a:endParaRPr>
          </a:p>
          <a:p>
            <a:pPr marL="1262063"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i="1" dirty="0" smtClean="0">
                <a:solidFill>
                  <a:srgbClr val="333399"/>
                </a:solidFill>
              </a:rPr>
              <a:t>At Progress Report stage</a:t>
            </a:r>
          </a:p>
          <a:p>
            <a:pPr marL="1262063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i="1" dirty="0" smtClean="0">
                <a:solidFill>
                  <a:srgbClr val="333399"/>
                </a:solidFill>
              </a:rPr>
              <a:t>As a result of a Monitoring visit</a:t>
            </a:r>
          </a:p>
          <a:p>
            <a:pPr marL="628650" lvl="0"/>
            <a:r>
              <a:rPr lang="en-GB" sz="2000" b="1" dirty="0" smtClean="0">
                <a:solidFill>
                  <a:srgbClr val="333399"/>
                </a:solidFill>
              </a:rPr>
              <a:t>After </a:t>
            </a:r>
            <a:r>
              <a:rPr lang="en-GB" sz="2000" b="1" dirty="0">
                <a:solidFill>
                  <a:srgbClr val="333399"/>
                </a:solidFill>
              </a:rPr>
              <a:t>the completion of the project</a:t>
            </a:r>
            <a:r>
              <a:rPr lang="en-GB" sz="2000" dirty="0">
                <a:solidFill>
                  <a:srgbClr val="333399"/>
                </a:solidFill>
              </a:rPr>
              <a:t> </a:t>
            </a:r>
            <a:endParaRPr lang="en-GB" sz="2000" dirty="0" smtClean="0">
              <a:solidFill>
                <a:srgbClr val="333399"/>
              </a:solidFill>
            </a:endParaRPr>
          </a:p>
          <a:p>
            <a:pPr marL="1255713" lvl="1" indent="-2730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i="1" dirty="0" smtClean="0">
                <a:solidFill>
                  <a:srgbClr val="333399"/>
                </a:solidFill>
              </a:rPr>
              <a:t>At Final Report stage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4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When is the coordinator informed?</a:t>
            </a:r>
          </a:p>
          <a:p>
            <a:pPr marL="1262063"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i="1" dirty="0" smtClean="0">
                <a:solidFill>
                  <a:srgbClr val="333399"/>
                </a:solidFill>
                <a:cs typeface="Arial" panose="020B0604020202020204" pitchFamily="34" charset="0"/>
              </a:rPr>
              <a:t>After the assessment of the progress report (warning)</a:t>
            </a:r>
          </a:p>
          <a:p>
            <a:pPr marL="1262063"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i="1" dirty="0" smtClean="0">
                <a:solidFill>
                  <a:srgbClr val="333399"/>
                </a:solidFill>
                <a:cs typeface="Arial" panose="020B0604020202020204" pitchFamily="34" charset="0"/>
              </a:rPr>
              <a:t>After the assessment of the final report (final decision)   </a:t>
            </a:r>
            <a:endParaRPr lang="en-GB" sz="2000" i="1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68741" y="1371600"/>
            <a:ext cx="9237260" cy="50673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2000" b="1" dirty="0" smtClean="0">
                <a:solidFill>
                  <a:srgbClr val="333399"/>
                </a:solidFill>
              </a:rPr>
              <a:t>How will the project performance be assessed?</a:t>
            </a:r>
            <a:endParaRPr lang="en-GB" sz="2000" b="1" dirty="0">
              <a:solidFill>
                <a:srgbClr val="333399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1900" dirty="0" smtClean="0">
                <a:solidFill>
                  <a:srgbClr val="333399"/>
                </a:solidFill>
              </a:rPr>
              <a:t>The </a:t>
            </a:r>
            <a:r>
              <a:rPr lang="en-GB" sz="1900" dirty="0">
                <a:solidFill>
                  <a:srgbClr val="333399"/>
                </a:solidFill>
              </a:rPr>
              <a:t>evaluation </a:t>
            </a:r>
            <a:r>
              <a:rPr lang="en-GB" sz="1900" dirty="0" smtClean="0">
                <a:solidFill>
                  <a:srgbClr val="333399"/>
                </a:solidFill>
              </a:rPr>
              <a:t>of the project performance will </a:t>
            </a:r>
            <a:r>
              <a:rPr lang="en-GB" sz="1900" dirty="0">
                <a:solidFill>
                  <a:srgbClr val="333399"/>
                </a:solidFill>
              </a:rPr>
              <a:t>be based on the </a:t>
            </a:r>
            <a:r>
              <a:rPr lang="en-GB" sz="1900" dirty="0" smtClean="0">
                <a:solidFill>
                  <a:srgbClr val="333399"/>
                </a:solidFill>
              </a:rPr>
              <a:t>same criteria and the same scoring scale as those used at application stage:</a:t>
            </a:r>
          </a:p>
          <a:p>
            <a:pPr marL="266700" lvl="1" indent="0">
              <a:spcBef>
                <a:spcPts val="1200"/>
              </a:spcBef>
              <a:buNone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en-GB" sz="1800" i="1" dirty="0">
                <a:solidFill>
                  <a:srgbClr val="333399"/>
                </a:solidFill>
              </a:rPr>
              <a:t>Relevance </a:t>
            </a:r>
            <a:r>
              <a:rPr lang="en-GB" sz="1800" i="1" dirty="0" smtClean="0">
                <a:solidFill>
                  <a:srgbClr val="333399"/>
                </a:solidFill>
              </a:rPr>
              <a:t>(max. 30 </a:t>
            </a:r>
            <a:r>
              <a:rPr lang="en-GB" sz="1800" i="1" dirty="0" err="1" smtClean="0">
                <a:solidFill>
                  <a:srgbClr val="333399"/>
                </a:solidFill>
              </a:rPr>
              <a:t>pts</a:t>
            </a:r>
            <a:r>
              <a:rPr lang="en-GB" sz="1800" i="1" dirty="0" smtClean="0">
                <a:solidFill>
                  <a:srgbClr val="333399"/>
                </a:solidFill>
              </a:rPr>
              <a:t>)</a:t>
            </a:r>
            <a:endParaRPr lang="en-GB" sz="1800" i="1" dirty="0">
              <a:solidFill>
                <a:srgbClr val="333399"/>
              </a:solidFill>
            </a:endParaRPr>
          </a:p>
          <a:p>
            <a:pPr marL="266700" lvl="1" indent="0">
              <a:buNone/>
            </a:pPr>
            <a:r>
              <a:rPr lang="en-GB" sz="1800" i="1" dirty="0">
                <a:solidFill>
                  <a:srgbClr val="333399"/>
                </a:solidFill>
              </a:rPr>
              <a:t>• Quality of the project </a:t>
            </a:r>
            <a:r>
              <a:rPr lang="en-GB" sz="1800" i="1" dirty="0" smtClean="0">
                <a:solidFill>
                  <a:srgbClr val="333399"/>
                </a:solidFill>
              </a:rPr>
              <a:t>(design and) </a:t>
            </a:r>
            <a:r>
              <a:rPr lang="en-GB" sz="1800" i="1" dirty="0">
                <a:solidFill>
                  <a:srgbClr val="333399"/>
                </a:solidFill>
              </a:rPr>
              <a:t>implementation (max. 30 </a:t>
            </a:r>
            <a:r>
              <a:rPr lang="en-GB" sz="1800" i="1" dirty="0" err="1" smtClean="0">
                <a:solidFill>
                  <a:srgbClr val="333399"/>
                </a:solidFill>
              </a:rPr>
              <a:t>pts</a:t>
            </a:r>
            <a:r>
              <a:rPr lang="en-GB" sz="1800" i="1" dirty="0" smtClean="0">
                <a:solidFill>
                  <a:srgbClr val="333399"/>
                </a:solidFill>
              </a:rPr>
              <a:t>)</a:t>
            </a:r>
            <a:endParaRPr lang="en-GB" sz="1800" i="1" dirty="0">
              <a:solidFill>
                <a:srgbClr val="333399"/>
              </a:solidFill>
            </a:endParaRPr>
          </a:p>
          <a:p>
            <a:pPr marL="266700" lvl="1" indent="0">
              <a:buNone/>
            </a:pPr>
            <a:r>
              <a:rPr lang="en-GB" sz="1800" i="1" dirty="0">
                <a:solidFill>
                  <a:srgbClr val="333399"/>
                </a:solidFill>
              </a:rPr>
              <a:t>• Quality of the project team and cooperation arrangements (max. </a:t>
            </a:r>
            <a:r>
              <a:rPr lang="en-GB" sz="1800" i="1" dirty="0" smtClean="0">
                <a:solidFill>
                  <a:srgbClr val="333399"/>
                </a:solidFill>
              </a:rPr>
              <a:t>20 </a:t>
            </a:r>
            <a:r>
              <a:rPr lang="en-GB" sz="1800" i="1" dirty="0" err="1" smtClean="0">
                <a:solidFill>
                  <a:srgbClr val="333399"/>
                </a:solidFill>
              </a:rPr>
              <a:t>pts</a:t>
            </a:r>
            <a:r>
              <a:rPr lang="en-GB" sz="1800" i="1" dirty="0" smtClean="0">
                <a:solidFill>
                  <a:srgbClr val="333399"/>
                </a:solidFill>
              </a:rPr>
              <a:t>)</a:t>
            </a:r>
            <a:endParaRPr lang="en-GB" sz="1800" i="1" dirty="0">
              <a:solidFill>
                <a:srgbClr val="333399"/>
              </a:solidFill>
            </a:endParaRPr>
          </a:p>
          <a:p>
            <a:pPr marL="266700" lvl="1" indent="0">
              <a:buNone/>
            </a:pPr>
            <a:r>
              <a:rPr lang="en-GB" sz="1800" i="1" dirty="0">
                <a:solidFill>
                  <a:srgbClr val="333399"/>
                </a:solidFill>
              </a:rPr>
              <a:t>• Impact and sustainability (max. 20 </a:t>
            </a:r>
            <a:r>
              <a:rPr lang="en-GB" sz="1800" i="1" dirty="0" err="1" smtClean="0">
                <a:solidFill>
                  <a:srgbClr val="333399"/>
                </a:solidFill>
              </a:rPr>
              <a:t>pts</a:t>
            </a:r>
            <a:r>
              <a:rPr lang="en-GB" sz="1800" i="1" dirty="0">
                <a:solidFill>
                  <a:srgbClr val="333399"/>
                </a:solidFill>
              </a:rPr>
              <a:t>)</a:t>
            </a:r>
            <a:endParaRPr lang="en-GB" sz="1800" i="1" dirty="0" smtClean="0">
              <a:solidFill>
                <a:srgbClr val="333399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fr-BE" sz="2000" b="1" dirty="0" err="1" smtClean="0">
                <a:solidFill>
                  <a:srgbClr val="333399"/>
                </a:solidFill>
              </a:rPr>
              <a:t>What</a:t>
            </a:r>
            <a:r>
              <a:rPr lang="fr-BE" sz="2000" b="1" dirty="0" smtClean="0">
                <a:solidFill>
                  <a:srgbClr val="333399"/>
                </a:solidFill>
              </a:rPr>
              <a:t> </a:t>
            </a:r>
            <a:r>
              <a:rPr lang="fr-BE" sz="2000" b="1" dirty="0" err="1" smtClean="0">
                <a:solidFill>
                  <a:srgbClr val="333399"/>
                </a:solidFill>
              </a:rPr>
              <a:t>could</a:t>
            </a:r>
            <a:r>
              <a:rPr lang="fr-BE" sz="2000" b="1" dirty="0" smtClean="0">
                <a:solidFill>
                  <a:srgbClr val="333399"/>
                </a:solidFill>
              </a:rPr>
              <a:t> </a:t>
            </a:r>
            <a:r>
              <a:rPr lang="fr-BE" sz="2000" b="1" dirty="0" err="1" smtClean="0">
                <a:solidFill>
                  <a:srgbClr val="333399"/>
                </a:solidFill>
              </a:rPr>
              <a:t>be</a:t>
            </a:r>
            <a:r>
              <a:rPr lang="fr-BE" sz="2000" b="1" dirty="0" smtClean="0">
                <a:solidFill>
                  <a:srgbClr val="333399"/>
                </a:solidFill>
              </a:rPr>
              <a:t> the impact of a </a:t>
            </a:r>
            <a:r>
              <a:rPr lang="fr-BE" sz="2000" b="1" dirty="0" err="1" smtClean="0">
                <a:solidFill>
                  <a:srgbClr val="333399"/>
                </a:solidFill>
              </a:rPr>
              <a:t>weak</a:t>
            </a:r>
            <a:r>
              <a:rPr lang="fr-BE" sz="2000" b="1" dirty="0" smtClean="0">
                <a:solidFill>
                  <a:srgbClr val="333399"/>
                </a:solidFill>
              </a:rPr>
              <a:t> performance?</a:t>
            </a:r>
            <a:endParaRPr lang="fr-BE" sz="2000" b="1" dirty="0">
              <a:solidFill>
                <a:srgbClr val="333399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r-BE" sz="1900" dirty="0" smtClean="0">
                <a:solidFill>
                  <a:srgbClr val="002060"/>
                </a:solidFill>
              </a:rPr>
              <a:t>EACEA </a:t>
            </a:r>
            <a:r>
              <a:rPr lang="fr-BE" sz="1900" dirty="0" err="1">
                <a:solidFill>
                  <a:srgbClr val="002060"/>
                </a:solidFill>
              </a:rPr>
              <a:t>will</a:t>
            </a:r>
            <a:r>
              <a:rPr lang="fr-BE" sz="1900" dirty="0">
                <a:solidFill>
                  <a:srgbClr val="002060"/>
                </a:solidFill>
              </a:rPr>
              <a:t> </a:t>
            </a:r>
            <a:r>
              <a:rPr lang="fr-BE" sz="1900" dirty="0" err="1" smtClean="0">
                <a:solidFill>
                  <a:srgbClr val="002060"/>
                </a:solidFill>
              </a:rPr>
              <a:t>apply</a:t>
            </a:r>
            <a:r>
              <a:rPr lang="fr-BE" sz="1900" dirty="0" smtClean="0">
                <a:solidFill>
                  <a:srgbClr val="002060"/>
                </a:solidFill>
              </a:rPr>
              <a:t> the </a:t>
            </a:r>
            <a:r>
              <a:rPr lang="fr-BE" sz="1900" dirty="0" err="1" smtClean="0">
                <a:solidFill>
                  <a:srgbClr val="002060"/>
                </a:solidFill>
              </a:rPr>
              <a:t>following</a:t>
            </a:r>
            <a:r>
              <a:rPr lang="fr-BE" sz="1900" dirty="0" smtClean="0">
                <a:solidFill>
                  <a:srgbClr val="002060"/>
                </a:solidFill>
              </a:rPr>
              <a:t> </a:t>
            </a:r>
            <a:r>
              <a:rPr lang="fr-BE" sz="1900" dirty="0" err="1" smtClean="0">
                <a:solidFill>
                  <a:srgbClr val="002060"/>
                </a:solidFill>
              </a:rPr>
              <a:t>reduction</a:t>
            </a:r>
            <a:r>
              <a:rPr lang="en-GB" sz="1900" dirty="0" smtClean="0">
                <a:solidFill>
                  <a:srgbClr val="002060"/>
                </a:solidFill>
              </a:rPr>
              <a:t> of the project maximum grant</a:t>
            </a:r>
            <a:endParaRPr lang="en-GB" sz="1900" dirty="0">
              <a:solidFill>
                <a:srgbClr val="002060"/>
              </a:solidFill>
            </a:endParaRPr>
          </a:p>
          <a:p>
            <a:pPr marL="352425" lvl="1" indent="0">
              <a:spcBef>
                <a:spcPts val="1200"/>
              </a:spcBef>
              <a:buNone/>
            </a:pPr>
            <a:r>
              <a:rPr lang="en-GB" sz="1600" i="1" dirty="0">
                <a:solidFill>
                  <a:srgbClr val="FF0000"/>
                </a:solidFill>
              </a:rPr>
              <a:t>25% </a:t>
            </a:r>
            <a:r>
              <a:rPr lang="en-GB" sz="1600" i="1" dirty="0" smtClean="0">
                <a:solidFill>
                  <a:srgbClr val="FF0000"/>
                </a:solidFill>
              </a:rPr>
              <a:t>: performance score between </a:t>
            </a:r>
            <a:r>
              <a:rPr lang="en-GB" sz="1600" i="1" dirty="0">
                <a:solidFill>
                  <a:srgbClr val="FF0000"/>
                </a:solidFill>
              </a:rPr>
              <a:t>40 points and below 50 </a:t>
            </a:r>
            <a:r>
              <a:rPr lang="en-GB" sz="1600" i="1" dirty="0" smtClean="0">
                <a:solidFill>
                  <a:srgbClr val="FF0000"/>
                </a:solidFill>
              </a:rPr>
              <a:t>points</a:t>
            </a:r>
            <a:endParaRPr lang="en-GB" sz="1600" i="1" dirty="0">
              <a:solidFill>
                <a:srgbClr val="FF0000"/>
              </a:solidFill>
            </a:endParaRPr>
          </a:p>
          <a:p>
            <a:pPr marL="352425" lvl="1" indent="0">
              <a:buNone/>
            </a:pPr>
            <a:r>
              <a:rPr lang="en-GB" sz="1600" i="1" dirty="0">
                <a:solidFill>
                  <a:srgbClr val="FF0000"/>
                </a:solidFill>
              </a:rPr>
              <a:t>35% : performance score between 30 points and below 40 </a:t>
            </a:r>
            <a:r>
              <a:rPr lang="en-GB" sz="1600" i="1" dirty="0" smtClean="0">
                <a:solidFill>
                  <a:srgbClr val="FF0000"/>
                </a:solidFill>
              </a:rPr>
              <a:t>points</a:t>
            </a:r>
            <a:endParaRPr lang="en-GB" sz="1600" i="1" dirty="0">
              <a:solidFill>
                <a:srgbClr val="FF0000"/>
              </a:solidFill>
            </a:endParaRPr>
          </a:p>
          <a:p>
            <a:pPr marL="352425" lvl="1" indent="0">
              <a:buNone/>
            </a:pPr>
            <a:r>
              <a:rPr lang="en-GB" sz="1600" i="1" dirty="0">
                <a:solidFill>
                  <a:srgbClr val="FF0000"/>
                </a:solidFill>
              </a:rPr>
              <a:t>55% : performance score between 20 points and below 30 </a:t>
            </a:r>
            <a:r>
              <a:rPr lang="en-GB" sz="1600" i="1" dirty="0" smtClean="0">
                <a:solidFill>
                  <a:srgbClr val="FF0000"/>
                </a:solidFill>
              </a:rPr>
              <a:t>points</a:t>
            </a:r>
            <a:endParaRPr lang="en-GB" sz="1600" i="1" dirty="0">
              <a:solidFill>
                <a:srgbClr val="FF0000"/>
              </a:solidFill>
            </a:endParaRPr>
          </a:p>
          <a:p>
            <a:pPr marL="352425" lvl="1" indent="0">
              <a:buNone/>
            </a:pPr>
            <a:r>
              <a:rPr lang="en-GB" sz="1600" i="1" dirty="0">
                <a:solidFill>
                  <a:srgbClr val="FF0000"/>
                </a:solidFill>
              </a:rPr>
              <a:t>75% : performance score below 20 </a:t>
            </a:r>
            <a:r>
              <a:rPr lang="en-GB" sz="1600" i="1" dirty="0" smtClean="0">
                <a:solidFill>
                  <a:srgbClr val="FF0000"/>
                </a:solidFill>
              </a:rPr>
              <a:t>points</a:t>
            </a:r>
            <a:endParaRPr lang="en-GB" sz="1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5110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935" y="1065789"/>
            <a:ext cx="938212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Penalties </a:t>
            </a: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non-compliance with publicity </a:t>
            </a: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obligations (Art</a:t>
            </a: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I.10.10)</a:t>
            </a:r>
          </a:p>
          <a:p>
            <a:pPr algn="ctr">
              <a:spcBef>
                <a:spcPct val="20000"/>
              </a:spcBef>
            </a:pPr>
            <a:endParaRPr lang="en-GB" sz="25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20104"/>
            <a:ext cx="9905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en-GB" sz="2000" i="1" dirty="0" smtClean="0">
                <a:solidFill>
                  <a:srgbClr val="336699"/>
                </a:solidFill>
                <a:latin typeface="+mn-lt"/>
              </a:rPr>
              <a:t> </a:t>
            </a:r>
          </a:p>
          <a:p>
            <a:pPr lvl="0"/>
            <a:r>
              <a:rPr lang="en-GB" sz="2000" i="1" dirty="0">
                <a:solidFill>
                  <a:srgbClr val="336699"/>
                </a:solidFill>
                <a:latin typeface="+mn-lt"/>
              </a:rPr>
              <a:t>	</a:t>
            </a:r>
            <a:r>
              <a:rPr lang="en-GB" sz="2000" i="1" dirty="0" smtClean="0">
                <a:solidFill>
                  <a:srgbClr val="336699"/>
                </a:solidFill>
                <a:latin typeface="+mn-lt"/>
              </a:rPr>
              <a:t>	</a:t>
            </a:r>
            <a:endParaRPr lang="en-GB" sz="2000" dirty="0"/>
          </a:p>
          <a:p>
            <a:endParaRPr lang="en-GB" sz="2000" i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486" y="2281506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rgbClr val="336699"/>
                </a:solidFill>
                <a:latin typeface="+mn-lt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547" y="2033218"/>
            <a:ext cx="94869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33399"/>
                </a:solidFill>
              </a:rPr>
              <a:t>When does the performance evaluation take place? </a:t>
            </a:r>
            <a:endParaRPr lang="en-GB" b="1" dirty="0" smtClean="0">
              <a:solidFill>
                <a:srgbClr val="333399"/>
              </a:solidFill>
            </a:endParaRPr>
          </a:p>
          <a:p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At </a:t>
            </a:r>
            <a:r>
              <a:rPr lang="en-GB" sz="1800" i="1" dirty="0">
                <a:solidFill>
                  <a:srgbClr val="333399"/>
                </a:solidFill>
                <a:latin typeface="+mn-lt"/>
              </a:rPr>
              <a:t>the same time as the performance </a:t>
            </a: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assessment: i.e. at reporting stages </a:t>
            </a:r>
            <a:r>
              <a:rPr lang="en-GB" sz="1800" i="1" dirty="0">
                <a:solidFill>
                  <a:srgbClr val="333399"/>
                </a:solidFill>
                <a:latin typeface="+mn-lt"/>
              </a:rPr>
              <a:t>as well as during field monitoring visits</a:t>
            </a: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.</a:t>
            </a:r>
          </a:p>
          <a:p>
            <a:pPr algn="just"/>
            <a:r>
              <a:rPr lang="fr-BE" b="1" dirty="0" smtClean="0">
                <a:solidFill>
                  <a:srgbClr val="333399"/>
                </a:solidFill>
                <a:latin typeface="+mn-lt"/>
              </a:rPr>
              <a:t>How are the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publicity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obligations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verified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?</a:t>
            </a:r>
            <a:endParaRPr lang="fr-BE" b="1" dirty="0">
              <a:solidFill>
                <a:srgbClr val="333399"/>
              </a:solidFill>
              <a:latin typeface="+mn-lt"/>
            </a:endParaRPr>
          </a:p>
          <a:p>
            <a:pPr algn="just"/>
            <a:r>
              <a:rPr lang="en-GB" sz="1800" i="1" dirty="0">
                <a:solidFill>
                  <a:srgbClr val="333399"/>
                </a:solidFill>
                <a:latin typeface="+mn-lt"/>
              </a:rPr>
              <a:t>Verification on project website and on the project documents (studies, reports, </a:t>
            </a: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promotional </a:t>
            </a:r>
            <a:r>
              <a:rPr lang="en-GB" sz="1800" i="1" dirty="0">
                <a:solidFill>
                  <a:srgbClr val="333399"/>
                </a:solidFill>
                <a:latin typeface="+mn-lt"/>
              </a:rPr>
              <a:t>material, etc</a:t>
            </a: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.)</a:t>
            </a:r>
          </a:p>
          <a:p>
            <a:pPr algn="just"/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What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is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verified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?</a:t>
            </a:r>
            <a:endParaRPr lang="fr-BE" sz="1800" b="1" dirty="0">
              <a:solidFill>
                <a:srgbClr val="333399"/>
              </a:solidFill>
              <a:latin typeface="+mn-lt"/>
            </a:endParaRPr>
          </a:p>
          <a:p>
            <a:pPr marL="444500" indent="-3492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BE" sz="1800" i="1" dirty="0" smtClean="0">
                <a:solidFill>
                  <a:srgbClr val="333399"/>
                </a:solidFill>
                <a:latin typeface="+mn-lt"/>
              </a:rPr>
              <a:t>Respect of the Visual </a:t>
            </a:r>
            <a:r>
              <a:rPr lang="fr-BE" sz="1800" i="1" dirty="0" err="1" smtClean="0">
                <a:solidFill>
                  <a:srgbClr val="333399"/>
                </a:solidFill>
                <a:latin typeface="+mn-lt"/>
              </a:rPr>
              <a:t>Identity</a:t>
            </a:r>
            <a:r>
              <a:rPr lang="fr-BE" sz="1800" i="1" dirty="0" smtClean="0">
                <a:solidFill>
                  <a:srgbClr val="333399"/>
                </a:solidFill>
                <a:latin typeface="+mn-lt"/>
              </a:rPr>
              <a:t> </a:t>
            </a:r>
          </a:p>
          <a:p>
            <a:pPr marL="444500" indent="-3492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1800" i="1" dirty="0" err="1" smtClean="0">
                <a:solidFill>
                  <a:srgbClr val="333399"/>
                </a:solidFill>
                <a:latin typeface="+mn-lt"/>
              </a:rPr>
              <a:t>Presence</a:t>
            </a:r>
            <a:r>
              <a:rPr lang="fr-BE" sz="1800" i="1" dirty="0" smtClean="0">
                <a:solidFill>
                  <a:srgbClr val="333399"/>
                </a:solidFill>
                <a:latin typeface="+mn-lt"/>
              </a:rPr>
              <a:t> of the </a:t>
            </a:r>
            <a:r>
              <a:rPr lang="fr-BE" sz="1800" i="1" dirty="0" err="1" smtClean="0">
                <a:solidFill>
                  <a:srgbClr val="333399"/>
                </a:solidFill>
                <a:latin typeface="+mn-lt"/>
              </a:rPr>
              <a:t>acknowledgement</a:t>
            </a:r>
            <a:r>
              <a:rPr lang="fr-BE" sz="1800" i="1" dirty="0" smtClean="0">
                <a:solidFill>
                  <a:srgbClr val="333399"/>
                </a:solidFill>
                <a:latin typeface="+mn-lt"/>
              </a:rPr>
              <a:t> on the </a:t>
            </a:r>
            <a:r>
              <a:rPr lang="fr-BE" sz="1800" i="1" dirty="0" err="1" smtClean="0">
                <a:solidFill>
                  <a:srgbClr val="333399"/>
                </a:solidFill>
                <a:latin typeface="+mn-lt"/>
              </a:rPr>
              <a:t>co-funding</a:t>
            </a:r>
            <a:r>
              <a:rPr lang="fr-BE" sz="1800" i="1" dirty="0" smtClean="0">
                <a:solidFill>
                  <a:srgbClr val="333399"/>
                </a:solidFill>
                <a:latin typeface="+mn-lt"/>
              </a:rPr>
              <a:t> of the Erasmus+ Programme</a:t>
            </a:r>
          </a:p>
          <a:p>
            <a:pPr marL="444500" indent="-3492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1800" i="1" dirty="0" err="1" smtClean="0">
                <a:solidFill>
                  <a:srgbClr val="333399"/>
                </a:solidFill>
              </a:rPr>
              <a:t>Presence</a:t>
            </a:r>
            <a:r>
              <a:rPr lang="fr-BE" sz="1800" i="1" dirty="0" smtClean="0">
                <a:solidFill>
                  <a:srgbClr val="333399"/>
                </a:solidFill>
              </a:rPr>
              <a:t> of the </a:t>
            </a:r>
            <a:r>
              <a:rPr lang="fr-BE" sz="1800" i="1" dirty="0" err="1" smtClean="0">
                <a:solidFill>
                  <a:srgbClr val="333399"/>
                </a:solidFill>
              </a:rPr>
              <a:t>Disclaimer</a:t>
            </a:r>
            <a:r>
              <a:rPr lang="fr-BE" sz="1800" i="1" dirty="0" smtClean="0">
                <a:solidFill>
                  <a:srgbClr val="333399"/>
                </a:solidFill>
              </a:rPr>
              <a:t> </a:t>
            </a:r>
            <a:r>
              <a:rPr lang="fr-BE" sz="1800" i="1" dirty="0" err="1" smtClean="0">
                <a:solidFill>
                  <a:srgbClr val="333399"/>
                </a:solidFill>
              </a:rPr>
              <a:t>concerning</a:t>
            </a:r>
            <a:r>
              <a:rPr lang="fr-BE" sz="1800" i="1" dirty="0" smtClean="0">
                <a:solidFill>
                  <a:srgbClr val="333399"/>
                </a:solidFill>
              </a:rPr>
              <a:t> the content of the </a:t>
            </a:r>
            <a:r>
              <a:rPr lang="fr-BE" sz="1800" i="1" dirty="0" err="1" smtClean="0">
                <a:solidFill>
                  <a:srgbClr val="333399"/>
                </a:solidFill>
              </a:rPr>
              <a:t>product</a:t>
            </a:r>
            <a:endParaRPr lang="fr-BE" sz="1800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87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60" y="1573620"/>
            <a:ext cx="938212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Penalties </a:t>
            </a: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non-compliance with publicity </a:t>
            </a: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obligations (Art</a:t>
            </a: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I.10.10)</a:t>
            </a:r>
          </a:p>
          <a:p>
            <a:pPr algn="ctr">
              <a:spcBef>
                <a:spcPct val="20000"/>
              </a:spcBef>
            </a:pPr>
            <a:endParaRPr lang="en-GB" sz="25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20104"/>
            <a:ext cx="9905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en-GB" sz="2000" i="1" dirty="0" smtClean="0">
                <a:solidFill>
                  <a:srgbClr val="336699"/>
                </a:solidFill>
                <a:latin typeface="+mn-lt"/>
              </a:rPr>
              <a:t> </a:t>
            </a:r>
          </a:p>
          <a:p>
            <a:pPr lvl="0"/>
            <a:r>
              <a:rPr lang="en-GB" sz="2000" i="1" dirty="0">
                <a:solidFill>
                  <a:srgbClr val="336699"/>
                </a:solidFill>
                <a:latin typeface="+mn-lt"/>
              </a:rPr>
              <a:t>	</a:t>
            </a:r>
            <a:r>
              <a:rPr lang="en-GB" sz="2000" i="1" dirty="0" smtClean="0">
                <a:solidFill>
                  <a:srgbClr val="336699"/>
                </a:solidFill>
                <a:latin typeface="+mn-lt"/>
              </a:rPr>
              <a:t>	</a:t>
            </a:r>
            <a:endParaRPr lang="en-GB" sz="2000" dirty="0"/>
          </a:p>
          <a:p>
            <a:endParaRPr lang="en-GB" sz="2000" i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486" y="2281506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rgbClr val="336699"/>
                </a:solidFill>
                <a:latin typeface="+mn-lt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160" y="2281741"/>
            <a:ext cx="94869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b="1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algn="just"/>
            <a:r>
              <a:rPr lang="en-GB" b="1" dirty="0" smtClean="0">
                <a:solidFill>
                  <a:srgbClr val="333399"/>
                </a:solidFill>
                <a:cs typeface="Arial" panose="020B0604020202020204" pitchFamily="34" charset="0"/>
              </a:rPr>
              <a:t>When </a:t>
            </a:r>
            <a:r>
              <a:rPr lang="en-GB" b="1" dirty="0">
                <a:solidFill>
                  <a:srgbClr val="333399"/>
                </a:solidFill>
                <a:cs typeface="Arial" panose="020B0604020202020204" pitchFamily="34" charset="0"/>
              </a:rPr>
              <a:t>is the coordinator informed</a:t>
            </a:r>
            <a:r>
              <a:rPr lang="en-GB" b="1" dirty="0" smtClean="0">
                <a:solidFill>
                  <a:srgbClr val="333399"/>
                </a:solidFill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GB" sz="1800" i="1" dirty="0">
                <a:solidFill>
                  <a:srgbClr val="333399"/>
                </a:solidFill>
              </a:rPr>
              <a:t>At </a:t>
            </a:r>
            <a:r>
              <a:rPr lang="en-GB" sz="1800" i="1" dirty="0" smtClean="0">
                <a:solidFill>
                  <a:srgbClr val="333399"/>
                </a:solidFill>
              </a:rPr>
              <a:t>any time when a non-compliance situation is identified.</a:t>
            </a:r>
          </a:p>
          <a:p>
            <a:pPr algn="just"/>
            <a:endParaRPr lang="en-GB" sz="1800" i="1" dirty="0">
              <a:solidFill>
                <a:srgbClr val="333399"/>
              </a:solidFill>
            </a:endParaRPr>
          </a:p>
          <a:p>
            <a:pPr algn="just"/>
            <a:r>
              <a:rPr lang="fr-BE" b="1" dirty="0" err="1">
                <a:solidFill>
                  <a:srgbClr val="333399"/>
                </a:solidFill>
              </a:rPr>
              <a:t>What</a:t>
            </a:r>
            <a:r>
              <a:rPr lang="fr-BE" b="1" dirty="0">
                <a:solidFill>
                  <a:srgbClr val="333399"/>
                </a:solidFill>
              </a:rPr>
              <a:t> </a:t>
            </a:r>
            <a:r>
              <a:rPr lang="fr-BE" b="1" dirty="0" err="1">
                <a:solidFill>
                  <a:srgbClr val="333399"/>
                </a:solidFill>
              </a:rPr>
              <a:t>could</a:t>
            </a:r>
            <a:r>
              <a:rPr lang="fr-BE" b="1" dirty="0">
                <a:solidFill>
                  <a:srgbClr val="333399"/>
                </a:solidFill>
              </a:rPr>
              <a:t> </a:t>
            </a:r>
            <a:r>
              <a:rPr lang="fr-BE" b="1" dirty="0" err="1">
                <a:solidFill>
                  <a:srgbClr val="333399"/>
                </a:solidFill>
              </a:rPr>
              <a:t>be</a:t>
            </a:r>
            <a:r>
              <a:rPr lang="fr-BE" b="1" dirty="0">
                <a:solidFill>
                  <a:srgbClr val="333399"/>
                </a:solidFill>
              </a:rPr>
              <a:t> the impact of a </a:t>
            </a:r>
            <a:r>
              <a:rPr lang="fr-BE" b="1" dirty="0" smtClean="0">
                <a:solidFill>
                  <a:srgbClr val="333399"/>
                </a:solidFill>
              </a:rPr>
              <a:t>non-</a:t>
            </a:r>
            <a:r>
              <a:rPr lang="fr-BE" b="1" dirty="0" err="1" smtClean="0">
                <a:solidFill>
                  <a:srgbClr val="333399"/>
                </a:solidFill>
              </a:rPr>
              <a:t>compliance</a:t>
            </a:r>
            <a:r>
              <a:rPr lang="fr-BE" b="1" dirty="0" smtClean="0">
                <a:solidFill>
                  <a:srgbClr val="333399"/>
                </a:solidFill>
              </a:rPr>
              <a:t>?</a:t>
            </a:r>
            <a:endParaRPr lang="fr-BE" b="1" dirty="0">
              <a:solidFill>
                <a:srgbClr val="333399"/>
              </a:solidFill>
            </a:endParaRPr>
          </a:p>
          <a:p>
            <a:pPr algn="just"/>
            <a:r>
              <a:rPr lang="fr-BE" sz="1800" i="1" dirty="0" smtClean="0">
                <a:solidFill>
                  <a:srgbClr val="333399"/>
                </a:solidFill>
              </a:rPr>
              <a:t>EACEA </a:t>
            </a:r>
            <a:r>
              <a:rPr lang="fr-BE" sz="1800" i="1" dirty="0" err="1" smtClean="0">
                <a:solidFill>
                  <a:srgbClr val="333399"/>
                </a:solidFill>
              </a:rPr>
              <a:t>may</a:t>
            </a:r>
            <a:r>
              <a:rPr lang="fr-BE" sz="1800" i="1" dirty="0" smtClean="0">
                <a:solidFill>
                  <a:srgbClr val="333399"/>
                </a:solidFill>
              </a:rPr>
              <a:t> </a:t>
            </a:r>
            <a:r>
              <a:rPr lang="fr-BE" sz="1800" i="1" dirty="0" err="1" smtClean="0">
                <a:solidFill>
                  <a:srgbClr val="333399"/>
                </a:solidFill>
              </a:rPr>
              <a:t>apply</a:t>
            </a:r>
            <a:r>
              <a:rPr lang="fr-BE" sz="1800" i="1" dirty="0" smtClean="0">
                <a:solidFill>
                  <a:srgbClr val="333399"/>
                </a:solidFill>
              </a:rPr>
              <a:t> a 20% </a:t>
            </a:r>
            <a:r>
              <a:rPr lang="fr-BE" sz="1800" i="1" dirty="0" err="1" smtClean="0">
                <a:solidFill>
                  <a:srgbClr val="333399"/>
                </a:solidFill>
              </a:rPr>
              <a:t>reduction</a:t>
            </a:r>
            <a:r>
              <a:rPr lang="fr-BE" sz="1800" i="1" dirty="0" smtClean="0">
                <a:solidFill>
                  <a:srgbClr val="333399"/>
                </a:solidFill>
              </a:rPr>
              <a:t> of</a:t>
            </a:r>
            <a:r>
              <a:rPr lang="en-GB" sz="1800" i="1" dirty="0" smtClean="0">
                <a:solidFill>
                  <a:srgbClr val="333399"/>
                </a:solidFill>
              </a:rPr>
              <a:t> </a:t>
            </a:r>
            <a:r>
              <a:rPr lang="en-GB" sz="1800" i="1" dirty="0">
                <a:solidFill>
                  <a:srgbClr val="333399"/>
                </a:solidFill>
              </a:rPr>
              <a:t>the </a:t>
            </a:r>
            <a:r>
              <a:rPr lang="en-GB" sz="1800" i="1" dirty="0" smtClean="0">
                <a:solidFill>
                  <a:srgbClr val="333399"/>
                </a:solidFill>
              </a:rPr>
              <a:t>maximum grant awarded.</a:t>
            </a:r>
            <a:endParaRPr lang="en-GB" sz="1800" i="1" dirty="0">
              <a:solidFill>
                <a:srgbClr val="333399"/>
              </a:solidFill>
            </a:endParaRPr>
          </a:p>
          <a:p>
            <a:endParaRPr lang="en-GB" sz="2000" i="1" dirty="0">
              <a:solidFill>
                <a:srgbClr val="33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398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433" y="1122831"/>
            <a:ext cx="9255013" cy="15019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Administrative and financial Penalties</a:t>
            </a:r>
          </a:p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</a:t>
            </a: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II.17)</a:t>
            </a:r>
            <a:endParaRPr lang="en-GB" sz="2800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en-GB" sz="25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20104"/>
            <a:ext cx="9905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en-GB" sz="2000" i="1" dirty="0" smtClean="0">
                <a:solidFill>
                  <a:srgbClr val="336699"/>
                </a:solidFill>
                <a:latin typeface="+mn-lt"/>
              </a:rPr>
              <a:t> </a:t>
            </a:r>
          </a:p>
          <a:p>
            <a:pPr lvl="0"/>
            <a:r>
              <a:rPr lang="en-GB" sz="2000" i="1" dirty="0">
                <a:solidFill>
                  <a:srgbClr val="336699"/>
                </a:solidFill>
                <a:latin typeface="+mn-lt"/>
              </a:rPr>
              <a:t>	</a:t>
            </a:r>
            <a:r>
              <a:rPr lang="en-GB" sz="2000" i="1" dirty="0" smtClean="0">
                <a:solidFill>
                  <a:srgbClr val="336699"/>
                </a:solidFill>
                <a:latin typeface="+mn-lt"/>
              </a:rPr>
              <a:t>	</a:t>
            </a:r>
            <a:endParaRPr lang="en-GB" sz="2000" dirty="0"/>
          </a:p>
          <a:p>
            <a:endParaRPr lang="en-GB" sz="2000" i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486" y="2281506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rgbClr val="336699"/>
                </a:solidFill>
                <a:latin typeface="+mn-lt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547" y="2281506"/>
            <a:ext cx="9486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33399"/>
                </a:solidFill>
              </a:rPr>
              <a:t>When? </a:t>
            </a:r>
          </a:p>
          <a:p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When the beneficiary has</a:t>
            </a:r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committed substantial errors, irregularities or fraud; or</a:t>
            </a:r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made false declarations or failed to submit information; or</a:t>
            </a:r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been in serious breach of contractual obligations.</a:t>
            </a:r>
          </a:p>
          <a:p>
            <a:pPr algn="just"/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What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type of penalties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could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be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applied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?</a:t>
            </a:r>
            <a:endParaRPr lang="fr-BE" b="1" dirty="0">
              <a:solidFill>
                <a:srgbClr val="333399"/>
              </a:solidFill>
              <a:latin typeface="+mn-lt"/>
            </a:endParaRPr>
          </a:p>
          <a:p>
            <a:pPr marL="625475" indent="-285750" algn="just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Administrative penalties: exclusion of all contracts or grants for a max. duration of 5 years</a:t>
            </a:r>
          </a:p>
          <a:p>
            <a:pPr marL="625475" indent="-285750" algn="just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Financial penalties: 2 to 10% of the beneficiary's grant contribution</a:t>
            </a:r>
            <a:endParaRPr lang="en-GB" sz="2000" i="1" dirty="0">
              <a:solidFill>
                <a:srgbClr val="33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871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323974"/>
            <a:ext cx="9474199" cy="695325"/>
          </a:xfrm>
        </p:spPr>
        <p:txBody>
          <a:bodyPr anchor="t"/>
          <a:lstStyle/>
          <a:p>
            <a:pPr algn="ctr"/>
            <a:r>
              <a:rPr lang="fr-BE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4. GENERAL CONDITIONS</a:t>
            </a:r>
            <a:r>
              <a:rPr lang="en-GB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/>
            </a:r>
            <a:br>
              <a:rPr lang="en-GB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4" y="2590800"/>
            <a:ext cx="35147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8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49" y="2117608"/>
            <a:ext cx="9515475" cy="45228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sz="2300" b="1" dirty="0" smtClean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300" b="1" dirty="0" smtClean="0">
                <a:solidFill>
                  <a:srgbClr val="000099"/>
                </a:solidFill>
              </a:rPr>
              <a:t>Role and obligations of </a:t>
            </a:r>
            <a:r>
              <a:rPr lang="en-GB" sz="2300" b="1" dirty="0">
                <a:solidFill>
                  <a:srgbClr val="000099"/>
                </a:solidFill>
              </a:rPr>
              <a:t>the Beneficiaries </a:t>
            </a:r>
            <a:r>
              <a:rPr lang="en-GB" sz="2400" dirty="0">
                <a:solidFill>
                  <a:srgbClr val="000099"/>
                </a:solidFill>
              </a:rPr>
              <a:t>(</a:t>
            </a:r>
            <a:r>
              <a:rPr lang="en-GB" sz="2400" dirty="0">
                <a:solidFill>
                  <a:srgbClr val="333399"/>
                </a:solidFill>
              </a:rPr>
              <a:t>Article II.1)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fr-BE" sz="2000" dirty="0">
                <a:solidFill>
                  <a:srgbClr val="333399"/>
                </a:solidFill>
              </a:rPr>
              <a:t>- </a:t>
            </a:r>
            <a:r>
              <a:rPr lang="fr-BE" sz="2000" b="1" dirty="0">
                <a:solidFill>
                  <a:srgbClr val="333399"/>
                </a:solidFill>
              </a:rPr>
              <a:t>Multi-</a:t>
            </a:r>
            <a:r>
              <a:rPr lang="fr-BE" sz="2000" b="1" dirty="0" err="1">
                <a:solidFill>
                  <a:srgbClr val="333399"/>
                </a:solidFill>
              </a:rPr>
              <a:t>beneficiary</a:t>
            </a:r>
            <a:r>
              <a:rPr lang="fr-BE" sz="2000" dirty="0">
                <a:solidFill>
                  <a:srgbClr val="333399"/>
                </a:solidFill>
              </a:rPr>
              <a:t> G</a:t>
            </a:r>
            <a:r>
              <a:rPr lang="fr-BE" sz="2000" dirty="0" smtClean="0">
                <a:solidFill>
                  <a:srgbClr val="333399"/>
                </a:solidFill>
              </a:rPr>
              <a:t>rant Agreement </a:t>
            </a:r>
            <a:endParaRPr lang="fr-BE" sz="1400" dirty="0">
              <a:solidFill>
                <a:srgbClr val="333399"/>
              </a:solidFill>
            </a:endParaRPr>
          </a:p>
          <a:p>
            <a:pPr marL="400050" lvl="2" indent="0">
              <a:buNone/>
            </a:pPr>
            <a:r>
              <a:rPr lang="en-GB" sz="2000" dirty="0" smtClean="0">
                <a:solidFill>
                  <a:srgbClr val="000099"/>
                </a:solidFill>
              </a:rPr>
              <a:t> - </a:t>
            </a:r>
            <a:r>
              <a:rPr lang="en-GB" sz="2000" b="1" dirty="0">
                <a:solidFill>
                  <a:srgbClr val="000099"/>
                </a:solidFill>
              </a:rPr>
              <a:t>Mandates</a:t>
            </a:r>
            <a:r>
              <a:rPr lang="en-GB" sz="2000" dirty="0">
                <a:solidFill>
                  <a:srgbClr val="000099"/>
                </a:solidFill>
              </a:rPr>
              <a:t>: </a:t>
            </a:r>
            <a:r>
              <a:rPr lang="en-GB" sz="2000" u="sng" dirty="0">
                <a:solidFill>
                  <a:srgbClr val="000099"/>
                </a:solidFill>
              </a:rPr>
              <a:t>contractual link</a:t>
            </a:r>
            <a:r>
              <a:rPr lang="en-GB" sz="2000" dirty="0">
                <a:solidFill>
                  <a:srgbClr val="000099"/>
                </a:solidFill>
              </a:rPr>
              <a:t> between EACEA and all </a:t>
            </a:r>
            <a:r>
              <a:rPr lang="en-GB" sz="2000" dirty="0" smtClean="0">
                <a:solidFill>
                  <a:srgbClr val="000099"/>
                </a:solidFill>
              </a:rPr>
              <a:t>beneficiaries</a:t>
            </a:r>
          </a:p>
          <a:p>
            <a:pPr marL="857250" lvl="3" indent="0">
              <a:buNone/>
            </a:pPr>
            <a:endParaRPr lang="fr-BE" sz="1400" dirty="0" smtClean="0">
              <a:solidFill>
                <a:srgbClr val="000099"/>
              </a:solidFill>
            </a:endParaRPr>
          </a:p>
          <a:p>
            <a:pPr marL="857250" lvl="3" indent="0">
              <a:buNone/>
            </a:pPr>
            <a:r>
              <a:rPr lang="fr-BE" b="1" dirty="0" smtClean="0">
                <a:solidFill>
                  <a:srgbClr val="C00000"/>
                </a:solidFill>
              </a:rPr>
              <a:t>All </a:t>
            </a:r>
            <a:r>
              <a:rPr lang="fr-BE" b="1" dirty="0" err="1" smtClean="0">
                <a:solidFill>
                  <a:srgbClr val="C00000"/>
                </a:solidFill>
              </a:rPr>
              <a:t>beneficiaries</a:t>
            </a:r>
            <a:r>
              <a:rPr lang="fr-BE" b="1" dirty="0" smtClean="0">
                <a:solidFill>
                  <a:srgbClr val="C00000"/>
                </a:solidFill>
              </a:rPr>
              <a:t> are </a:t>
            </a:r>
            <a:r>
              <a:rPr lang="fr-BE" b="1" dirty="0" err="1" smtClean="0">
                <a:solidFill>
                  <a:srgbClr val="C00000"/>
                </a:solidFill>
              </a:rPr>
              <a:t>jointly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responsible</a:t>
            </a:r>
            <a:r>
              <a:rPr lang="fr-BE" b="1" dirty="0" smtClean="0">
                <a:solidFill>
                  <a:srgbClr val="C00000"/>
                </a:solidFill>
              </a:rPr>
              <a:t> for the </a:t>
            </a:r>
            <a:r>
              <a:rPr lang="fr-BE" b="1" dirty="0" err="1" smtClean="0">
                <a:solidFill>
                  <a:srgbClr val="C00000"/>
                </a:solidFill>
              </a:rPr>
              <a:t>project</a:t>
            </a:r>
            <a:r>
              <a:rPr lang="fr-BE" b="1" dirty="0" smtClean="0">
                <a:solidFill>
                  <a:srgbClr val="C00000"/>
                </a:solidFill>
              </a:rPr>
              <a:t>: </a:t>
            </a:r>
          </a:p>
          <a:p>
            <a:pPr marL="1200150" lvl="3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srgbClr val="000099"/>
                </a:solidFill>
              </a:rPr>
              <a:t>In case of </a:t>
            </a:r>
            <a:r>
              <a:rPr lang="fr-BE" dirty="0" err="1" smtClean="0">
                <a:solidFill>
                  <a:srgbClr val="000099"/>
                </a:solidFill>
              </a:rPr>
              <a:t>recovery</a:t>
            </a:r>
            <a:endParaRPr lang="fr-BE" dirty="0" smtClean="0">
              <a:solidFill>
                <a:srgbClr val="000099"/>
              </a:solidFill>
            </a:endParaRPr>
          </a:p>
          <a:p>
            <a:pPr marL="1200150" lvl="3" indent="-342900"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srgbClr val="000099"/>
                </a:solidFill>
              </a:rPr>
              <a:t>In case of audits, </a:t>
            </a:r>
            <a:r>
              <a:rPr lang="fr-BE" dirty="0" err="1" smtClean="0">
                <a:solidFill>
                  <a:srgbClr val="000099"/>
                </a:solidFill>
              </a:rPr>
              <a:t>checks</a:t>
            </a:r>
            <a:r>
              <a:rPr lang="fr-BE" dirty="0" smtClean="0">
                <a:solidFill>
                  <a:srgbClr val="000099"/>
                </a:solidFill>
              </a:rPr>
              <a:t> or </a:t>
            </a:r>
            <a:r>
              <a:rPr lang="fr-BE" dirty="0" err="1" smtClean="0">
                <a:solidFill>
                  <a:srgbClr val="000099"/>
                </a:solidFill>
              </a:rPr>
              <a:t>evaluation</a:t>
            </a:r>
            <a:r>
              <a:rPr lang="fr-BE" dirty="0" smtClean="0">
                <a:solidFill>
                  <a:srgbClr val="000099"/>
                </a:solidFill>
              </a:rPr>
              <a:t> in </a:t>
            </a:r>
            <a:r>
              <a:rPr lang="fr-BE" dirty="0" err="1" smtClean="0">
                <a:solidFill>
                  <a:srgbClr val="000099"/>
                </a:solidFill>
              </a:rPr>
              <a:t>their</a:t>
            </a:r>
            <a:r>
              <a:rPr lang="fr-BE" dirty="0" smtClean="0">
                <a:solidFill>
                  <a:srgbClr val="000099"/>
                </a:solidFill>
              </a:rPr>
              <a:t> </a:t>
            </a:r>
            <a:r>
              <a:rPr lang="fr-BE" dirty="0" err="1" smtClean="0">
                <a:solidFill>
                  <a:srgbClr val="000099"/>
                </a:solidFill>
              </a:rPr>
              <a:t>premises</a:t>
            </a:r>
            <a:endParaRPr lang="en-GB" dirty="0">
              <a:solidFill>
                <a:srgbClr val="000099"/>
              </a:solidFill>
            </a:endParaRPr>
          </a:p>
          <a:p>
            <a:pPr marL="914400" lvl="2" indent="0">
              <a:buNone/>
            </a:pPr>
            <a:endParaRPr lang="fr-BE" sz="2800" dirty="0" smtClean="0">
              <a:solidFill>
                <a:srgbClr val="000099"/>
              </a:solidFill>
            </a:endParaRPr>
          </a:p>
          <a:p>
            <a:pPr marL="914400" lvl="2" indent="0">
              <a:buNone/>
            </a:pPr>
            <a:endParaRPr lang="fr-BE" sz="1800" dirty="0">
              <a:solidFill>
                <a:srgbClr val="000099"/>
              </a:solidFill>
            </a:endParaRPr>
          </a:p>
          <a:p>
            <a:pPr lvl="2">
              <a:buFont typeface="Tahoma" pitchFamily="34" charset="0"/>
              <a:buChar char="-"/>
            </a:pPr>
            <a:endParaRPr lang="fr-BE" sz="1800" dirty="0" smtClean="0">
              <a:solidFill>
                <a:srgbClr val="000099"/>
              </a:solidFill>
            </a:endParaRPr>
          </a:p>
          <a:p>
            <a:pPr lvl="2">
              <a:buFont typeface="Tahoma" pitchFamily="34" charset="0"/>
              <a:buChar char="-"/>
            </a:pP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2876" y="1345698"/>
            <a:ext cx="8648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BE" sz="24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</a:t>
            </a:r>
            <a:r>
              <a:rPr lang="fr-BE" sz="24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A: </a:t>
            </a:r>
            <a:r>
              <a:rPr lang="fr-BE" sz="2400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Legal</a:t>
            </a:r>
            <a:r>
              <a:rPr lang="fr-BE" sz="24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Administrative </a:t>
            </a:r>
            <a:r>
              <a:rPr lang="fr-BE" sz="24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provisions</a:t>
            </a:r>
            <a:endParaRPr lang="en-GB" sz="2600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0" name="Picture 2" descr="C:\Program Files (x86)\Microsoft Office\MEDIA\CAGCAT10\j029770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578" y="1005956"/>
            <a:ext cx="927364" cy="11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6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sz="26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0499" y="2182993"/>
            <a:ext cx="9458325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20738" lvl="1" indent="-363538" algn="l">
              <a:spcAft>
                <a:spcPts val="600"/>
              </a:spcAft>
              <a:buFontTx/>
              <a:buChar char="•"/>
              <a:tabLst>
                <a:tab pos="363538" algn="l"/>
                <a:tab pos="711200" algn="l"/>
              </a:tabLst>
              <a:defRPr/>
            </a:pPr>
            <a:r>
              <a:rPr lang="en-GB" sz="2400" b="1" dirty="0" smtClean="0">
                <a:solidFill>
                  <a:srgbClr val="000099"/>
                </a:solidFill>
              </a:rPr>
              <a:t>Communication between the parties </a:t>
            </a:r>
            <a:r>
              <a:rPr lang="en-GB" sz="2400" dirty="0">
                <a:solidFill>
                  <a:srgbClr val="000099"/>
                </a:solidFill>
              </a:rPr>
              <a:t>(Article </a:t>
            </a:r>
            <a:r>
              <a:rPr lang="en-GB" sz="2400" dirty="0" smtClean="0">
                <a:solidFill>
                  <a:srgbClr val="000099"/>
                </a:solidFill>
              </a:rPr>
              <a:t>II.2)</a:t>
            </a:r>
            <a:endParaRPr lang="en-GB" sz="2400" dirty="0">
              <a:solidFill>
                <a:srgbClr val="000099"/>
              </a:solidFill>
            </a:endParaRPr>
          </a:p>
          <a:p>
            <a:pPr marL="820738" lvl="1" indent="-363538" algn="l">
              <a:spcAft>
                <a:spcPts val="600"/>
              </a:spcAft>
              <a:buFontTx/>
              <a:buChar char="•"/>
              <a:tabLst>
                <a:tab pos="363538" algn="l"/>
                <a:tab pos="711200" algn="l"/>
              </a:tabLst>
              <a:defRPr/>
            </a:pPr>
            <a:r>
              <a:rPr lang="en-GB" sz="2400" b="1" dirty="0" smtClean="0">
                <a:solidFill>
                  <a:srgbClr val="000099"/>
                </a:solidFill>
              </a:rPr>
              <a:t>Damages </a:t>
            </a:r>
            <a:r>
              <a:rPr lang="en-GB" sz="2400" dirty="0" smtClean="0">
                <a:solidFill>
                  <a:srgbClr val="000099"/>
                </a:solidFill>
              </a:rPr>
              <a:t>(Article II.3)</a:t>
            </a:r>
          </a:p>
          <a:p>
            <a:pPr marL="820738" lvl="1" indent="-363538" algn="l">
              <a:spcAft>
                <a:spcPts val="600"/>
              </a:spcAft>
              <a:buFontTx/>
              <a:buChar char="•"/>
              <a:tabLst>
                <a:tab pos="363538" algn="l"/>
                <a:tab pos="711200" algn="l"/>
              </a:tabLst>
              <a:defRPr/>
            </a:pPr>
            <a:r>
              <a:rPr lang="en-GB" sz="2400" b="1" dirty="0">
                <a:solidFill>
                  <a:srgbClr val="C00000"/>
                </a:solidFill>
              </a:rPr>
              <a:t>Conflict of interest </a:t>
            </a:r>
            <a:r>
              <a:rPr lang="en-GB" sz="2400" dirty="0">
                <a:solidFill>
                  <a:srgbClr val="000099"/>
                </a:solidFill>
              </a:rPr>
              <a:t>(Article II.4)</a:t>
            </a:r>
          </a:p>
          <a:p>
            <a:pPr marL="1212850" lvl="2">
              <a:buFontTx/>
              <a:buChar char="-"/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between </a:t>
            </a:r>
            <a:r>
              <a:rPr lang="en-GB" sz="2000" dirty="0">
                <a:solidFill>
                  <a:srgbClr val="333399"/>
                </a:solidFill>
              </a:rPr>
              <a:t>the </a:t>
            </a:r>
            <a:r>
              <a:rPr lang="en-GB" sz="2000" u="sng" dirty="0">
                <a:solidFill>
                  <a:srgbClr val="333399"/>
                </a:solidFill>
              </a:rPr>
              <a:t>person's self-interest</a:t>
            </a:r>
            <a:r>
              <a:rPr lang="en-GB" sz="2000" dirty="0">
                <a:solidFill>
                  <a:srgbClr val="333399"/>
                </a:solidFill>
              </a:rPr>
              <a:t> and </a:t>
            </a:r>
            <a:r>
              <a:rPr lang="en-GB" sz="2000" u="sng" dirty="0">
                <a:solidFill>
                  <a:srgbClr val="333399"/>
                </a:solidFill>
              </a:rPr>
              <a:t>professional </a:t>
            </a:r>
            <a:r>
              <a:rPr lang="en-GB" sz="2000" dirty="0" smtClean="0">
                <a:solidFill>
                  <a:srgbClr val="333399"/>
                </a:solidFill>
              </a:rPr>
              <a:t>or </a:t>
            </a:r>
            <a:r>
              <a:rPr lang="en-GB" sz="2000" u="sng" dirty="0">
                <a:solidFill>
                  <a:srgbClr val="333399"/>
                </a:solidFill>
              </a:rPr>
              <a:t>public </a:t>
            </a:r>
            <a:r>
              <a:rPr lang="en-GB" sz="2000" u="sng" dirty="0" smtClean="0">
                <a:solidFill>
                  <a:srgbClr val="333399"/>
                </a:solidFill>
              </a:rPr>
              <a:t>interest</a:t>
            </a:r>
          </a:p>
          <a:p>
            <a:pPr marL="1212850" lvl="2">
              <a:buFontTx/>
              <a:buChar char="-"/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r>
              <a:rPr lang="fr-BE" sz="2000" dirty="0" smtClean="0">
                <a:solidFill>
                  <a:srgbClr val="333399"/>
                </a:solidFill>
              </a:rPr>
              <a:t>Applicable to all </a:t>
            </a:r>
            <a:r>
              <a:rPr lang="fr-BE" sz="2000" dirty="0" err="1" smtClean="0">
                <a:solidFill>
                  <a:srgbClr val="333399"/>
                </a:solidFill>
              </a:rPr>
              <a:t>project</a:t>
            </a:r>
            <a:r>
              <a:rPr lang="fr-BE" sz="2000" dirty="0" smtClean="0">
                <a:solidFill>
                  <a:srgbClr val="333399"/>
                </a:solidFill>
              </a:rPr>
              <a:t> </a:t>
            </a:r>
            <a:r>
              <a:rPr lang="fr-BE" sz="2000" dirty="0" err="1" smtClean="0">
                <a:solidFill>
                  <a:srgbClr val="333399"/>
                </a:solidFill>
              </a:rPr>
              <a:t>activities</a:t>
            </a:r>
            <a:endParaRPr lang="en-GB" sz="2000" dirty="0">
              <a:solidFill>
                <a:srgbClr val="333399"/>
              </a:solidFill>
            </a:endParaRPr>
          </a:p>
          <a:p>
            <a:pPr marL="1212850" lvl="2">
              <a:buFontTx/>
              <a:buChar char="-"/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Financial impact</a:t>
            </a:r>
            <a:r>
              <a:rPr lang="en-GB" sz="2000" dirty="0" smtClean="0"/>
              <a:t>	     </a:t>
            </a:r>
            <a:r>
              <a:rPr lang="en-GB" sz="2000" b="1" dirty="0" smtClean="0">
                <a:solidFill>
                  <a:srgbClr val="C00000"/>
                </a:solidFill>
              </a:rPr>
              <a:t>ineligible costs</a:t>
            </a:r>
          </a:p>
          <a:p>
            <a:pPr marL="1212850" lvl="2">
              <a:buFontTx/>
              <a:buChar char="-"/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r>
              <a:rPr lang="en-GB" sz="2000" dirty="0" smtClean="0">
                <a:solidFill>
                  <a:srgbClr val="333399"/>
                </a:solidFill>
              </a:rPr>
              <a:t>In case of doubt, inform </a:t>
            </a:r>
            <a:r>
              <a:rPr lang="en-GB" sz="2000" dirty="0">
                <a:solidFill>
                  <a:srgbClr val="333399"/>
                </a:solidFill>
              </a:rPr>
              <a:t>the </a:t>
            </a:r>
            <a:r>
              <a:rPr lang="en-GB" sz="2000" dirty="0" smtClean="0">
                <a:solidFill>
                  <a:srgbClr val="333399"/>
                </a:solidFill>
              </a:rPr>
              <a:t>Agency</a:t>
            </a:r>
            <a:r>
              <a:rPr lang="en-GB" sz="1200" dirty="0"/>
              <a:t/>
            </a:r>
            <a:br>
              <a:rPr lang="en-GB" sz="1200" dirty="0"/>
            </a:br>
            <a:endParaRPr lang="en-GB" sz="1200" dirty="0">
              <a:solidFill>
                <a:srgbClr val="000099"/>
              </a:solidFill>
            </a:endParaRPr>
          </a:p>
          <a:p>
            <a:pPr marL="820738" lvl="1" indent="-363538" algn="l">
              <a:spcAft>
                <a:spcPts val="600"/>
              </a:spcAft>
              <a:buFontTx/>
              <a:buChar char="•"/>
              <a:tabLst>
                <a:tab pos="363538" algn="l"/>
                <a:tab pos="711200" algn="l"/>
              </a:tabLst>
              <a:defRPr/>
            </a:pPr>
            <a:r>
              <a:rPr lang="nl-BE" sz="2400" b="1" dirty="0" err="1" smtClean="0">
                <a:solidFill>
                  <a:srgbClr val="000099"/>
                </a:solidFill>
              </a:rPr>
              <a:t>Confidentiality</a:t>
            </a:r>
            <a:r>
              <a:rPr lang="nl-BE" sz="2400" dirty="0" smtClean="0">
                <a:solidFill>
                  <a:srgbClr val="000099"/>
                </a:solidFill>
              </a:rPr>
              <a:t> </a:t>
            </a:r>
            <a:r>
              <a:rPr lang="en-GB" sz="2400" dirty="0" smtClean="0">
                <a:solidFill>
                  <a:srgbClr val="000099"/>
                </a:solidFill>
              </a:rPr>
              <a:t>(Article II.5)</a:t>
            </a:r>
          </a:p>
          <a:p>
            <a:pPr marL="355600" algn="l"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endParaRPr lang="en-GB" sz="2800" b="1" dirty="0" smtClean="0">
              <a:solidFill>
                <a:srgbClr val="000099"/>
              </a:solidFill>
            </a:endParaRPr>
          </a:p>
          <a:p>
            <a:pPr marL="355600" algn="l"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endParaRPr lang="fr-BE" sz="1600" dirty="0">
              <a:solidFill>
                <a:srgbClr val="000099"/>
              </a:solidFill>
            </a:endParaRPr>
          </a:p>
          <a:p>
            <a:pPr marL="641350" indent="-285750" algn="l">
              <a:buFontTx/>
              <a:buChar char="-"/>
              <a:tabLst>
                <a:tab pos="363538" algn="l"/>
                <a:tab pos="711200" algn="l"/>
                <a:tab pos="2057400" algn="l"/>
                <a:tab pos="2336800" algn="l"/>
                <a:tab pos="2514600" algn="l"/>
                <a:tab pos="3949700" algn="l"/>
              </a:tabLst>
              <a:defRPr/>
            </a:pPr>
            <a:endParaRPr lang="en-GB" sz="1600" dirty="0">
              <a:solidFill>
                <a:srgbClr val="000099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767361" y="4821615"/>
            <a:ext cx="756000" cy="324000"/>
          </a:xfrm>
          <a:prstGeom prst="rightArrow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pic>
        <p:nvPicPr>
          <p:cNvPr id="8194" name="Picture 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1114424"/>
            <a:ext cx="1085850" cy="9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974" y="1835150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SzPct val="109000"/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0099"/>
                </a:solidFill>
              </a:rPr>
              <a:t>Supplementary Agreements</a:t>
            </a:r>
            <a:r>
              <a:rPr lang="en-GB" sz="2800" dirty="0" smtClean="0">
                <a:solidFill>
                  <a:srgbClr val="000099"/>
                </a:solidFill>
              </a:rPr>
              <a:t> (Article II.12)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63687" y="2571751"/>
            <a:ext cx="6837388" cy="211172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177800" indent="-177800" algn="l"/>
            <a:r>
              <a:rPr lang="en-GB" sz="2000" b="1" u="sng" dirty="0" smtClean="0">
                <a:solidFill>
                  <a:schemeClr val="bg1"/>
                </a:solidFill>
                <a:latin typeface="Arial" charset="0"/>
              </a:rPr>
              <a:t>Amendments</a:t>
            </a: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 marL="177800" indent="-177800" algn="l">
              <a:buFontTx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Extension of Eligibility Period</a:t>
            </a:r>
          </a:p>
          <a:p>
            <a:pPr marL="177800" indent="-177800" algn="l">
              <a:buFontTx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Budget modification</a:t>
            </a:r>
          </a:p>
          <a:p>
            <a:pPr marL="177800" indent="-177800" algn="l">
              <a:buFontTx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Addition 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odification or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Withdrawal of a 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beneficiary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822671" y="4797151"/>
            <a:ext cx="3082703" cy="1775099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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later than one month before the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the project!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4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</a:t>
            </a:r>
            <a:r>
              <a:rPr lang="fr-BE" sz="2400" dirty="0"/>
              <a:t> </a:t>
            </a:r>
            <a:r>
              <a:rPr lang="fr-BE" sz="24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AMENDMENTS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745533"/>
              </p:ext>
            </p:extLst>
          </p:nvPr>
        </p:nvGraphicFramePr>
        <p:xfrm>
          <a:off x="0" y="2101850"/>
          <a:ext cx="9639300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 smtClean="0"/>
          </a:p>
          <a:p>
            <a:fld id="{E02D3809-15FD-45C1-8290-613EA6032538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90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sz="2600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</a:t>
            </a:r>
            <a:r>
              <a:rPr lang="fr-BE" sz="26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Content</a:t>
            </a:r>
            <a: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2332009"/>
            <a:ext cx="7315200" cy="41560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rgbClr val="333399"/>
                </a:solidFill>
                <a:sym typeface="Wingdings" pitchFamily="2" charset="2"/>
              </a:rPr>
              <a:t>Structure of the Grant Agreement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smtClean="0">
                <a:solidFill>
                  <a:srgbClr val="333399"/>
                </a:solidFill>
              </a:rPr>
              <a:t>Hierarchical order of content</a:t>
            </a:r>
            <a:endParaRPr lang="en-GB" sz="2400" b="1" dirty="0">
              <a:solidFill>
                <a:srgbClr val="333399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smtClean="0">
                <a:solidFill>
                  <a:srgbClr val="333399"/>
                </a:solidFill>
              </a:rPr>
              <a:t>Special </a:t>
            </a:r>
            <a:r>
              <a:rPr lang="en-GB" sz="2400" b="1" dirty="0">
                <a:solidFill>
                  <a:srgbClr val="333399"/>
                </a:solidFill>
              </a:rPr>
              <a:t>Conditions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smtClean="0">
                <a:solidFill>
                  <a:srgbClr val="333399"/>
                </a:solidFill>
              </a:rPr>
              <a:t>General </a:t>
            </a:r>
            <a:r>
              <a:rPr lang="en-GB" sz="2400" b="1" dirty="0">
                <a:solidFill>
                  <a:srgbClr val="333399"/>
                </a:solidFill>
              </a:rPr>
              <a:t>Conditions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BE" sz="2400" b="1" dirty="0">
                <a:solidFill>
                  <a:srgbClr val="333399"/>
                </a:solidFill>
              </a:rPr>
              <a:t>Guidelines for the Use of the </a:t>
            </a:r>
            <a:r>
              <a:rPr lang="fr-BE" sz="2400" b="1" dirty="0" smtClean="0">
                <a:solidFill>
                  <a:srgbClr val="333399"/>
                </a:solidFill>
              </a:rPr>
              <a:t>Grant</a:t>
            </a:r>
          </a:p>
          <a:p>
            <a:pPr marL="0" indent="0">
              <a:lnSpc>
                <a:spcPct val="150000"/>
              </a:lnSpc>
              <a:buNone/>
            </a:pPr>
            <a:endParaRPr lang="fr-BE" sz="2400" b="1" dirty="0">
              <a:solidFill>
                <a:srgbClr val="333399"/>
              </a:solidFill>
            </a:endParaRPr>
          </a:p>
          <a:p>
            <a:endParaRPr lang="fr-BE" sz="1200" i="1" dirty="0" smtClean="0">
              <a:solidFill>
                <a:srgbClr val="0F5494"/>
              </a:solidFill>
            </a:endParaRPr>
          </a:p>
          <a:p>
            <a:pPr marL="0" indent="0">
              <a:buNone/>
            </a:pPr>
            <a:r>
              <a:rPr lang="fr-BE" sz="1200" i="1" dirty="0">
                <a:solidFill>
                  <a:srgbClr val="0F5494"/>
                </a:solidFill>
              </a:rPr>
              <a:t>	</a:t>
            </a:r>
            <a:r>
              <a:rPr lang="fr-BE" sz="1200" i="1" dirty="0" smtClean="0">
                <a:solidFill>
                  <a:srgbClr val="0F5494"/>
                </a:solidFill>
              </a:rPr>
              <a:t>NB</a:t>
            </a:r>
            <a:r>
              <a:rPr lang="fr-BE" sz="1200" i="1" dirty="0">
                <a:solidFill>
                  <a:srgbClr val="0F5494"/>
                </a:solidFill>
              </a:rPr>
              <a:t>: </a:t>
            </a:r>
            <a:r>
              <a:rPr lang="fr-BE" sz="1200" i="1" dirty="0" err="1">
                <a:solidFill>
                  <a:srgbClr val="0F5494"/>
                </a:solidFill>
              </a:rPr>
              <a:t>please</a:t>
            </a:r>
            <a:r>
              <a:rPr lang="fr-BE" sz="1200" i="1" dirty="0">
                <a:solidFill>
                  <a:srgbClr val="0F5494"/>
                </a:solidFill>
              </a:rPr>
              <a:t> note </a:t>
            </a:r>
            <a:r>
              <a:rPr lang="fr-BE" sz="1200" i="1" dirty="0" err="1">
                <a:solidFill>
                  <a:srgbClr val="0F5494"/>
                </a:solidFill>
              </a:rPr>
              <a:t>that</a:t>
            </a:r>
            <a:r>
              <a:rPr lang="fr-BE" sz="1200" i="1" dirty="0">
                <a:solidFill>
                  <a:srgbClr val="0F5494"/>
                </a:solidFill>
              </a:rPr>
              <a:t> </a:t>
            </a:r>
            <a:r>
              <a:rPr lang="fr-BE" sz="1200" i="1" dirty="0" err="1">
                <a:solidFill>
                  <a:srgbClr val="0F5494"/>
                </a:solidFill>
              </a:rPr>
              <a:t>this</a:t>
            </a:r>
            <a:r>
              <a:rPr lang="fr-BE" sz="1200" i="1" dirty="0">
                <a:solidFill>
                  <a:srgbClr val="0F5494"/>
                </a:solidFill>
              </a:rPr>
              <a:t> document has no </a:t>
            </a:r>
            <a:r>
              <a:rPr lang="fr-BE" sz="1200" i="1" dirty="0" err="1">
                <a:solidFill>
                  <a:srgbClr val="0F5494"/>
                </a:solidFill>
              </a:rPr>
              <a:t>legal</a:t>
            </a:r>
            <a:r>
              <a:rPr lang="fr-BE" sz="1200" i="1" dirty="0">
                <a:solidFill>
                  <a:srgbClr val="0F5494"/>
                </a:solidFill>
              </a:rPr>
              <a:t> value</a:t>
            </a:r>
            <a:endParaRPr lang="en-GB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074858" y="1047751"/>
            <a:ext cx="1762124" cy="2028824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52451" y="2376955"/>
            <a:ext cx="8877300" cy="361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1079500" indent="-536575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b="1" u="sng" dirty="0" smtClean="0">
                <a:solidFill>
                  <a:srgbClr val="000099"/>
                </a:solidFill>
              </a:rPr>
              <a:t>Some other key </a:t>
            </a:r>
            <a:r>
              <a:rPr lang="en-GB" b="1" u="sng" dirty="0">
                <a:solidFill>
                  <a:srgbClr val="000099"/>
                </a:solidFill>
              </a:rPr>
              <a:t>points</a:t>
            </a:r>
            <a:r>
              <a:rPr lang="en-GB" b="1" dirty="0">
                <a:solidFill>
                  <a:srgbClr val="000099"/>
                </a:solidFill>
              </a:rPr>
              <a:t> : </a:t>
            </a:r>
          </a:p>
          <a:p>
            <a:pPr algn="l" eaLnBrk="1" hangingPunct="1">
              <a:lnSpc>
                <a:spcPct val="150000"/>
              </a:lnSpc>
              <a:spcAft>
                <a:spcPts val="1200"/>
              </a:spcAft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Force majeure/Suspension </a:t>
            </a:r>
            <a:r>
              <a:rPr lang="en-GB" dirty="0" smtClean="0">
                <a:solidFill>
                  <a:srgbClr val="000099"/>
                </a:solidFill>
              </a:rPr>
              <a:t>(Article II.14 &amp; II.15)</a:t>
            </a:r>
            <a:endParaRPr lang="en-GB" dirty="0">
              <a:solidFill>
                <a:srgbClr val="000099"/>
              </a:solidFill>
            </a:endParaRPr>
          </a:p>
          <a:p>
            <a:pPr algn="l" eaLnBrk="1" hangingPunct="1">
              <a:lnSpc>
                <a:spcPct val="150000"/>
              </a:lnSpc>
              <a:spcAft>
                <a:spcPts val="1200"/>
              </a:spcAft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Termination </a:t>
            </a:r>
            <a:r>
              <a:rPr lang="en-GB" b="1" dirty="0">
                <a:solidFill>
                  <a:srgbClr val="000099"/>
                </a:solidFill>
              </a:rPr>
              <a:t>Procedure and effects </a:t>
            </a:r>
            <a:r>
              <a:rPr lang="en-GB" dirty="0">
                <a:solidFill>
                  <a:srgbClr val="000099"/>
                </a:solidFill>
              </a:rPr>
              <a:t>(Article </a:t>
            </a:r>
            <a:r>
              <a:rPr lang="en-GB" dirty="0" smtClean="0">
                <a:solidFill>
                  <a:srgbClr val="000099"/>
                </a:solidFill>
              </a:rPr>
              <a:t>II.16)</a:t>
            </a:r>
            <a:endParaRPr lang="en-GB" dirty="0">
              <a:solidFill>
                <a:srgbClr val="000099"/>
              </a:solidFill>
            </a:endParaRPr>
          </a:p>
          <a:p>
            <a:pPr algn="l" eaLnBrk="1" hangingPunct="1">
              <a:lnSpc>
                <a:spcPct val="150000"/>
              </a:lnSpc>
              <a:buFontTx/>
              <a:buChar char="•"/>
            </a:pPr>
            <a:r>
              <a:rPr lang="en-GB" b="1" dirty="0">
                <a:solidFill>
                  <a:srgbClr val="000099"/>
                </a:solidFill>
              </a:rPr>
              <a:t>Financial Penalties </a:t>
            </a:r>
            <a:r>
              <a:rPr lang="en-GB" dirty="0">
                <a:solidFill>
                  <a:srgbClr val="000099"/>
                </a:solidFill>
              </a:rPr>
              <a:t>(Article </a:t>
            </a:r>
            <a:r>
              <a:rPr lang="en-GB" dirty="0" smtClean="0">
                <a:solidFill>
                  <a:srgbClr val="000099"/>
                </a:solidFill>
              </a:rPr>
              <a:t>II.17)</a:t>
            </a:r>
            <a:endParaRPr lang="en-GB" b="1" dirty="0">
              <a:solidFill>
                <a:srgbClr val="000099"/>
              </a:solidFill>
            </a:endParaRPr>
          </a:p>
          <a:p>
            <a:pPr lvl="1" algn="l" eaLnBrk="1" hangingPunct="1">
              <a:lnSpc>
                <a:spcPct val="150000"/>
              </a:lnSpc>
              <a:spcAft>
                <a:spcPts val="1200"/>
              </a:spcAft>
              <a:buFont typeface="Tahoma" pitchFamily="34" charset="0"/>
              <a:buChar char="-"/>
            </a:pPr>
            <a:r>
              <a:rPr lang="en-GB" dirty="0">
                <a:solidFill>
                  <a:srgbClr val="000099"/>
                </a:solidFill>
              </a:rPr>
              <a:t>For grave breaches of obligations under the </a:t>
            </a:r>
            <a:r>
              <a:rPr lang="en-GB" dirty="0" smtClean="0">
                <a:solidFill>
                  <a:srgbClr val="000099"/>
                </a:solidFill>
              </a:rPr>
              <a:t>Agreement</a:t>
            </a:r>
          </a:p>
        </p:txBody>
      </p:sp>
      <p:pic>
        <p:nvPicPr>
          <p:cNvPr id="9218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080821"/>
            <a:ext cx="1514932" cy="12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1925" y="1512242"/>
            <a:ext cx="9474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BE" sz="24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B: Financial provisions</a:t>
            </a:r>
            <a:endParaRPr lang="en-GB" sz="2400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61925" y="2121193"/>
            <a:ext cx="94583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indent="0" algn="l" eaLnBrk="1" hangingPunct="1"/>
            <a:endParaRPr lang="fr-BE" b="1" dirty="0" smtClean="0">
              <a:solidFill>
                <a:srgbClr val="000099"/>
              </a:solidFill>
            </a:endParaRPr>
          </a:p>
          <a:p>
            <a:pPr lvl="1" algn="l" eaLnBrk="1" hangingPunct="1">
              <a:lnSpc>
                <a:spcPct val="150000"/>
              </a:lnSpc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Eligible </a:t>
            </a:r>
            <a:r>
              <a:rPr lang="en-GB" b="1" dirty="0">
                <a:solidFill>
                  <a:srgbClr val="000099"/>
                </a:solidFill>
              </a:rPr>
              <a:t>and Ineligible Costs </a:t>
            </a:r>
            <a:r>
              <a:rPr lang="en-GB" dirty="0">
                <a:solidFill>
                  <a:srgbClr val="000099"/>
                </a:solidFill>
              </a:rPr>
              <a:t>(Article </a:t>
            </a:r>
            <a:r>
              <a:rPr lang="en-GB" dirty="0" smtClean="0">
                <a:solidFill>
                  <a:srgbClr val="000099"/>
                </a:solidFill>
              </a:rPr>
              <a:t>II.19)</a:t>
            </a:r>
            <a:endParaRPr lang="en-GB" dirty="0">
              <a:solidFill>
                <a:srgbClr val="000099"/>
              </a:solidFill>
            </a:endParaRPr>
          </a:p>
          <a:p>
            <a:pPr lvl="1" algn="l" eaLnBrk="1" hangingPunct="1">
              <a:lnSpc>
                <a:spcPct val="150000"/>
              </a:lnSpc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Requests </a:t>
            </a:r>
            <a:r>
              <a:rPr lang="en-GB" b="1" dirty="0">
                <a:solidFill>
                  <a:srgbClr val="000099"/>
                </a:solidFill>
              </a:rPr>
              <a:t>for Payment </a:t>
            </a:r>
            <a:r>
              <a:rPr lang="en-GB" dirty="0">
                <a:solidFill>
                  <a:srgbClr val="000099"/>
                </a:solidFill>
              </a:rPr>
              <a:t>(Article </a:t>
            </a:r>
            <a:r>
              <a:rPr lang="en-GB" dirty="0" smtClean="0">
                <a:solidFill>
                  <a:srgbClr val="000099"/>
                </a:solidFill>
              </a:rPr>
              <a:t>II.23)</a:t>
            </a:r>
            <a:endParaRPr lang="en-GB" b="1" dirty="0">
              <a:solidFill>
                <a:srgbClr val="000099"/>
              </a:solidFill>
            </a:endParaRPr>
          </a:p>
          <a:p>
            <a:pPr lvl="1" algn="l" eaLnBrk="1" hangingPunct="1">
              <a:lnSpc>
                <a:spcPct val="150000"/>
              </a:lnSpc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Determining </a:t>
            </a:r>
            <a:r>
              <a:rPr lang="en-GB" b="1" dirty="0">
                <a:solidFill>
                  <a:srgbClr val="000099"/>
                </a:solidFill>
              </a:rPr>
              <a:t>the Final Grant</a:t>
            </a:r>
            <a:r>
              <a:rPr lang="en-GB" dirty="0"/>
              <a:t> </a:t>
            </a:r>
            <a:r>
              <a:rPr lang="en-GB" dirty="0">
                <a:solidFill>
                  <a:srgbClr val="000099"/>
                </a:solidFill>
              </a:rPr>
              <a:t>(Article </a:t>
            </a:r>
            <a:r>
              <a:rPr lang="en-GB" dirty="0" smtClean="0">
                <a:solidFill>
                  <a:srgbClr val="000099"/>
                </a:solidFill>
              </a:rPr>
              <a:t>II.25)</a:t>
            </a:r>
            <a:endParaRPr lang="en-GB" b="1" dirty="0">
              <a:solidFill>
                <a:srgbClr val="000099"/>
              </a:solidFill>
            </a:endParaRPr>
          </a:p>
          <a:p>
            <a:pPr lvl="1" algn="l" eaLnBrk="1" hangingPunct="1">
              <a:lnSpc>
                <a:spcPct val="150000"/>
              </a:lnSpc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Recovery</a:t>
            </a:r>
            <a:r>
              <a:rPr lang="en-GB" dirty="0" smtClean="0"/>
              <a:t> </a:t>
            </a:r>
            <a:r>
              <a:rPr lang="en-GB" dirty="0">
                <a:solidFill>
                  <a:srgbClr val="000099"/>
                </a:solidFill>
              </a:rPr>
              <a:t>(Article </a:t>
            </a:r>
            <a:r>
              <a:rPr lang="en-GB" dirty="0" smtClean="0">
                <a:solidFill>
                  <a:srgbClr val="000099"/>
                </a:solidFill>
              </a:rPr>
              <a:t>II.26)</a:t>
            </a:r>
          </a:p>
          <a:p>
            <a:pPr marL="457200" lvl="1" indent="0" algn="l" eaLnBrk="1" hangingPunct="1">
              <a:lnSpc>
                <a:spcPct val="150000"/>
              </a:lnSpc>
              <a:buNone/>
            </a:pPr>
            <a:r>
              <a:rPr lang="fr-BE" i="1" dirty="0" smtClean="0">
                <a:solidFill>
                  <a:srgbClr val="007E3F"/>
                </a:solidFill>
              </a:rPr>
              <a:t>-&gt; cf. Workshop on Financial Management</a:t>
            </a:r>
            <a:endParaRPr lang="en-GB" i="1" dirty="0">
              <a:solidFill>
                <a:srgbClr val="007E3F"/>
              </a:solidFill>
            </a:endParaRPr>
          </a:p>
        </p:txBody>
      </p:sp>
      <p:pic>
        <p:nvPicPr>
          <p:cNvPr id="11266" name="Picture 2" descr="C:\Program Files (x86)\Microsoft Office\MEDIA\CAGCAT10\j02122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44" y="1028700"/>
            <a:ext cx="136445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1339851"/>
            <a:ext cx="8915400" cy="648990"/>
          </a:xfrm>
        </p:spPr>
        <p:txBody>
          <a:bodyPr/>
          <a:lstStyle/>
          <a:p>
            <a:pPr marL="342900" lvl="1" indent="-342900" algn="ctr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GB" sz="24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Checks and Audits (Article II.27</a:t>
            </a:r>
            <a:r>
              <a:rPr lang="en-GB" sz="24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24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2153048"/>
            <a:ext cx="9077326" cy="3981052"/>
          </a:xfrm>
        </p:spPr>
        <p:txBody>
          <a:bodyPr/>
          <a:lstStyle/>
          <a:p>
            <a:r>
              <a:rPr lang="en-GB" sz="2000" b="1" dirty="0">
                <a:solidFill>
                  <a:srgbClr val="333399"/>
                </a:solidFill>
              </a:rPr>
              <a:t>T</a:t>
            </a:r>
            <a:r>
              <a:rPr lang="en-GB" sz="2000" b="1" dirty="0" smtClean="0">
                <a:solidFill>
                  <a:srgbClr val="333399"/>
                </a:solidFill>
              </a:rPr>
              <a:t>he </a:t>
            </a:r>
            <a:r>
              <a:rPr lang="en-GB" sz="2000" b="1" dirty="0">
                <a:solidFill>
                  <a:srgbClr val="333399"/>
                </a:solidFill>
              </a:rPr>
              <a:t>Agency and/or the Commission may carry out technical and financial checks and audits in relation to the use of the </a:t>
            </a:r>
            <a:r>
              <a:rPr lang="en-GB" sz="2000" b="1" dirty="0" smtClean="0">
                <a:solidFill>
                  <a:srgbClr val="333399"/>
                </a:solidFill>
              </a:rPr>
              <a:t>grant</a:t>
            </a:r>
          </a:p>
          <a:p>
            <a:endParaRPr lang="en-GB" sz="2000" b="1" dirty="0">
              <a:solidFill>
                <a:srgbClr val="333399"/>
              </a:solidFill>
            </a:endParaRPr>
          </a:p>
          <a:p>
            <a:r>
              <a:rPr lang="en-GB" sz="2000" b="1" dirty="0">
                <a:solidFill>
                  <a:srgbClr val="333399"/>
                </a:solidFill>
              </a:rPr>
              <a:t>Checks, audits or evaluations made by the Agency and/or the Commission may be carried out either directly by its own staff or by any other outside body authorised to do so on its </a:t>
            </a:r>
            <a:r>
              <a:rPr lang="en-GB" sz="2000" b="1" dirty="0" smtClean="0">
                <a:solidFill>
                  <a:srgbClr val="333399"/>
                </a:solidFill>
              </a:rPr>
              <a:t>behalf</a:t>
            </a:r>
            <a:endParaRPr lang="en-GB" sz="2000" b="1" dirty="0">
              <a:solidFill>
                <a:srgbClr val="333399"/>
              </a:solidFill>
            </a:endParaRPr>
          </a:p>
          <a:p>
            <a:endParaRPr lang="en-GB" sz="2000" b="1" dirty="0">
              <a:solidFill>
                <a:srgbClr val="333399"/>
              </a:solidFill>
            </a:endParaRPr>
          </a:p>
          <a:p>
            <a:pPr algn="just"/>
            <a:r>
              <a:rPr lang="en-GB" sz="2000" b="1" dirty="0" smtClean="0">
                <a:solidFill>
                  <a:srgbClr val="333399"/>
                </a:solidFill>
              </a:rPr>
              <a:t>Checks/audits: during </a:t>
            </a:r>
            <a:r>
              <a:rPr lang="en-GB" sz="2000" b="1" dirty="0">
                <a:solidFill>
                  <a:srgbClr val="333399"/>
                </a:solidFill>
              </a:rPr>
              <a:t>the implementation of the Agreement and for a period of five years starting from the date of payment of the </a:t>
            </a:r>
            <a:r>
              <a:rPr lang="en-GB" sz="2000" b="1" dirty="0" smtClean="0">
                <a:solidFill>
                  <a:srgbClr val="333399"/>
                </a:solidFill>
              </a:rPr>
              <a:t>balance</a:t>
            </a:r>
            <a:endParaRPr lang="en-GB" sz="2000" b="1" dirty="0">
              <a:solidFill>
                <a:srgbClr val="333399"/>
              </a:solidFill>
            </a:endParaRPr>
          </a:p>
          <a:p>
            <a:endParaRPr lang="en-GB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b="1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5. </a:t>
            </a:r>
            <a:r>
              <a:rPr lang="fr-BE" b="1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GUIDELINES FOR THE USE OF THE GRANT</a:t>
            </a:r>
            <a:endParaRPr lang="en-GB" b="1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6146" name="Picture 2" descr="http://ap.lanexdev.com/user_images/Discovery/image/magazine/2015/03/Red-Sea-Divided-dreamstime_l_3036558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2582862"/>
            <a:ext cx="4286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ost-it-no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6996"/>
            <a:ext cx="3086100" cy="25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8651" y="1742901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fr-BE" sz="16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Guidelines for the Use of the Grant</a:t>
            </a: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019174" y="2929625"/>
            <a:ext cx="8601075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1079500" indent="-536575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Char char="•"/>
            </a:pPr>
            <a:r>
              <a:rPr lang="en-GB" b="1" dirty="0">
                <a:solidFill>
                  <a:srgbClr val="000099"/>
                </a:solidFill>
              </a:rPr>
              <a:t>Valuable reference </a:t>
            </a:r>
            <a:r>
              <a:rPr lang="en-GB" b="1" dirty="0" smtClean="0">
                <a:solidFill>
                  <a:srgbClr val="000099"/>
                </a:solidFill>
              </a:rPr>
              <a:t>document</a:t>
            </a:r>
          </a:p>
          <a:p>
            <a:pPr lvl="0" algn="l" eaLnBrk="1" hangingPunct="1">
              <a:lnSpc>
                <a:spcPct val="150000"/>
              </a:lnSpc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Cover </a:t>
            </a:r>
            <a:r>
              <a:rPr lang="en-GB" b="1" dirty="0">
                <a:solidFill>
                  <a:srgbClr val="000099"/>
                </a:solidFill>
              </a:rPr>
              <a:t>a multitude of questions and different situations </a:t>
            </a:r>
            <a:endParaRPr lang="en-GB" b="1" dirty="0" smtClean="0">
              <a:solidFill>
                <a:srgbClr val="000099"/>
              </a:solidFill>
            </a:endParaRPr>
          </a:p>
          <a:p>
            <a:pPr lvl="0" algn="l" eaLnBrk="1" hangingPunct="1">
              <a:lnSpc>
                <a:spcPct val="150000"/>
              </a:lnSpc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Available </a:t>
            </a:r>
            <a:r>
              <a:rPr lang="en-GB" b="1" dirty="0">
                <a:solidFill>
                  <a:srgbClr val="000099"/>
                </a:solidFill>
              </a:rPr>
              <a:t>on the </a:t>
            </a:r>
            <a:r>
              <a:rPr lang="en-GB" b="1" dirty="0" smtClean="0">
                <a:solidFill>
                  <a:srgbClr val="000099"/>
                </a:solidFill>
              </a:rPr>
              <a:t>E+ CBHE Website </a:t>
            </a:r>
          </a:p>
          <a:p>
            <a:pPr marL="715962" lvl="1" indent="0" eaLnBrk="1" hangingPunct="1">
              <a:buNone/>
            </a:pPr>
            <a:r>
              <a:rPr lang="en-GB" sz="1600" b="1" dirty="0">
                <a:solidFill>
                  <a:srgbClr val="0000CC"/>
                </a:solidFill>
              </a:rPr>
              <a:t>https://eacea.ec.europa.eu/erasmus-plus/beneficiaries-space/capacity-building-in-higher-education_en</a:t>
            </a:r>
          </a:p>
          <a:p>
            <a:pPr algn="l" eaLnBrk="1" hangingPunct="1">
              <a:buFontTx/>
              <a:buChar char="•"/>
            </a:pP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071989" y="6016624"/>
            <a:ext cx="33291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i="1" dirty="0">
                <a:solidFill>
                  <a:srgbClr val="000099"/>
                </a:solidFill>
              </a:rPr>
              <a:t>Check </a:t>
            </a:r>
            <a:r>
              <a:rPr lang="en-GB" sz="2000" b="1" i="1">
                <a:solidFill>
                  <a:srgbClr val="000099"/>
                </a:solidFill>
              </a:rPr>
              <a:t>regularly </a:t>
            </a:r>
            <a:r>
              <a:rPr lang="en-GB" sz="2000" b="1" i="1" smtClean="0">
                <a:solidFill>
                  <a:srgbClr val="000099"/>
                </a:solidFill>
              </a:rPr>
              <a:t>updated </a:t>
            </a:r>
            <a:r>
              <a:rPr lang="en-GB" sz="2000" b="1" i="1" dirty="0" smtClean="0">
                <a:solidFill>
                  <a:srgbClr val="000099"/>
                </a:solidFill>
              </a:rPr>
              <a:t>versions!</a:t>
            </a:r>
            <a:endParaRPr lang="en-GB" sz="2000" b="1" i="1" dirty="0"/>
          </a:p>
        </p:txBody>
      </p:sp>
      <p:pic>
        <p:nvPicPr>
          <p:cNvPr id="10242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73" y="1047403"/>
            <a:ext cx="1351952" cy="13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84275"/>
            <a:ext cx="9474199" cy="663575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 </a:t>
            </a:r>
            <a:r>
              <a:rPr lang="fr-BE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ANSWERED?</a:t>
            </a:r>
            <a: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49" y="2933700"/>
            <a:ext cx="5162551" cy="2579688"/>
          </a:xfrm>
        </p:spPr>
        <p:txBody>
          <a:bodyPr/>
          <a:lstStyle/>
          <a:p>
            <a:pPr marL="0" indent="0">
              <a:buNone/>
            </a:pPr>
            <a:r>
              <a:rPr lang="en-GB" sz="2400" b="1" u="sng" dirty="0">
                <a:hlinkClick r:id="rId3"/>
              </a:rPr>
              <a:t>EACEA-EPLUS-CBHE-PROJECTS@ec.europa.eu</a:t>
            </a:r>
            <a:endParaRPr lang="en-GB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550" y="1911400"/>
            <a:ext cx="777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indent="0" algn="l" eaLnBrk="1" hangingPunct="1"/>
            <a:r>
              <a:rPr lang="en-GB" b="1" dirty="0" smtClean="0">
                <a:solidFill>
                  <a:srgbClr val="000099"/>
                </a:solidFill>
              </a:rPr>
              <a:t>Please </a:t>
            </a:r>
            <a:r>
              <a:rPr lang="en-GB" b="1" dirty="0">
                <a:solidFill>
                  <a:srgbClr val="000099"/>
                </a:solidFill>
              </a:rPr>
              <a:t>contact the </a:t>
            </a:r>
            <a:r>
              <a:rPr lang="en-GB" b="1" dirty="0" smtClean="0">
                <a:solidFill>
                  <a:srgbClr val="000099"/>
                </a:solidFill>
              </a:rPr>
              <a:t>E+CBHE team</a:t>
            </a:r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42963" y="4281184"/>
            <a:ext cx="45577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tabLst>
                <a:tab pos="363538" algn="l"/>
                <a:tab pos="711200" algn="l"/>
              </a:tabLst>
            </a:pPr>
            <a:r>
              <a:rPr lang="fr-BE" b="1" dirty="0" err="1" smtClean="0">
                <a:solidFill>
                  <a:srgbClr val="000099"/>
                </a:solidFill>
              </a:rPr>
              <a:t>Don't</a:t>
            </a:r>
            <a:r>
              <a:rPr lang="fr-BE" b="1" dirty="0" smtClean="0">
                <a:solidFill>
                  <a:srgbClr val="000099"/>
                </a:solidFill>
              </a:rPr>
              <a:t> </a:t>
            </a:r>
            <a:r>
              <a:rPr lang="fr-BE" b="1" dirty="0" err="1" smtClean="0">
                <a:solidFill>
                  <a:srgbClr val="000099"/>
                </a:solidFill>
              </a:rPr>
              <a:t>forget</a:t>
            </a:r>
            <a:r>
              <a:rPr lang="fr-BE" b="1" dirty="0" smtClean="0">
                <a:solidFill>
                  <a:srgbClr val="000099"/>
                </a:solidFill>
              </a:rPr>
              <a:t> to mention </a:t>
            </a:r>
            <a:r>
              <a:rPr lang="fr-BE" b="1" dirty="0" err="1" smtClean="0">
                <a:solidFill>
                  <a:srgbClr val="000099"/>
                </a:solidFill>
              </a:rPr>
              <a:t>your</a:t>
            </a:r>
            <a:r>
              <a:rPr lang="fr-BE" b="1" dirty="0" smtClean="0">
                <a:solidFill>
                  <a:srgbClr val="000099"/>
                </a:solidFill>
              </a:rPr>
              <a:t> </a:t>
            </a:r>
            <a:r>
              <a:rPr lang="fr-BE" b="1" dirty="0" err="1" smtClean="0">
                <a:solidFill>
                  <a:srgbClr val="000099"/>
                </a:solidFill>
              </a:rPr>
              <a:t>project</a:t>
            </a:r>
            <a:r>
              <a:rPr lang="fr-BE" b="1" dirty="0" smtClean="0">
                <a:solidFill>
                  <a:srgbClr val="000099"/>
                </a:solidFill>
              </a:rPr>
              <a:t> </a:t>
            </a:r>
            <a:r>
              <a:rPr lang="fr-BE" b="1" dirty="0" err="1" smtClean="0">
                <a:solidFill>
                  <a:srgbClr val="000099"/>
                </a:solidFill>
              </a:rPr>
              <a:t>number</a:t>
            </a:r>
            <a:r>
              <a:rPr lang="fr-BE" b="1" dirty="0" smtClean="0">
                <a:solidFill>
                  <a:srgbClr val="000099"/>
                </a:solidFill>
              </a:rPr>
              <a:t>!</a:t>
            </a:r>
            <a:endParaRPr lang="en-GB" b="1" dirty="0">
              <a:solidFill>
                <a:srgbClr val="000099"/>
              </a:solidFill>
            </a:endParaRPr>
          </a:p>
        </p:txBody>
      </p:sp>
      <p:pic>
        <p:nvPicPr>
          <p:cNvPr id="7" name="Picture 5" descr="mail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852613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88171" y="1319212"/>
            <a:ext cx="2573338" cy="1944687"/>
            <a:chOff x="431" y="255"/>
            <a:chExt cx="1621" cy="1225"/>
          </a:xfrm>
        </p:grpSpPr>
        <p:sp>
          <p:nvSpPr>
            <p:cNvPr id="6" name="Document"/>
            <p:cNvSpPr>
              <a:spLocks noEditPoints="1" noChangeArrowheads="1"/>
            </p:cNvSpPr>
            <p:nvPr/>
          </p:nvSpPr>
          <p:spPr bwMode="auto">
            <a:xfrm>
              <a:off x="431" y="255"/>
              <a:ext cx="1621" cy="1225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tabLst>
                  <a:tab pos="363538" algn="l"/>
                  <a:tab pos="711200" algn="l"/>
                </a:tabLst>
                <a:defRPr/>
              </a:pPr>
              <a:r>
                <a:rPr lang="en-GB" b="1" dirty="0">
                  <a:solidFill>
                    <a:srgbClr val="002060"/>
                  </a:solidFill>
                </a:rPr>
                <a:t>GRANT AGREEMENT</a:t>
              </a:r>
            </a:p>
          </p:txBody>
        </p:sp>
        <p:pic>
          <p:nvPicPr>
            <p:cNvPr id="7" name="Picture 21" descr="1s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799"/>
              <a:ext cx="59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6" descr="mega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2" y="1289844"/>
            <a:ext cx="18716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cument"/>
          <p:cNvSpPr>
            <a:spLocks noEditPoints="1" noChangeArrowheads="1"/>
          </p:cNvSpPr>
          <p:nvPr/>
        </p:nvSpPr>
        <p:spPr bwMode="auto">
          <a:xfrm>
            <a:off x="6354641" y="1289844"/>
            <a:ext cx="2484437" cy="194468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tabLst>
                <a:tab pos="363538" algn="l"/>
                <a:tab pos="711200" algn="l"/>
              </a:tabLst>
              <a:defRPr/>
            </a:pPr>
            <a:r>
              <a:rPr lang="en-GB" b="1" dirty="0">
                <a:solidFill>
                  <a:srgbClr val="002060"/>
                </a:solidFill>
              </a:rPr>
              <a:t>ANNEXES</a:t>
            </a:r>
          </a:p>
        </p:txBody>
      </p:sp>
      <p:pic>
        <p:nvPicPr>
          <p:cNvPr id="10" name="Picture 6" descr="post-it-no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49">
            <a:off x="218941" y="4434579"/>
            <a:ext cx="28797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69986" y="5059720"/>
            <a:ext cx="1440698" cy="118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b="1" dirty="0"/>
              <a:t>Guidelines for the Use of the Grant</a:t>
            </a: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2958306" y="3545904"/>
            <a:ext cx="1944688" cy="2365278"/>
            <a:chOff x="2283" y="1594"/>
            <a:chExt cx="1225" cy="1251"/>
          </a:xfrm>
        </p:grpSpPr>
        <p:pic>
          <p:nvPicPr>
            <p:cNvPr id="13" name="Picture 5" descr="teamwor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" y="1594"/>
              <a:ext cx="1225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498" y="2536"/>
              <a:ext cx="840" cy="3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363538" indent="-363538" eaLnBrk="0" hangingPunct="0"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GB" sz="1600" b="1" dirty="0"/>
                <a:t>PROJECT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GB" sz="1600" b="1" dirty="0"/>
                <a:t>PROPOSAL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7596859" y="5263482"/>
            <a:ext cx="1584325" cy="1295400"/>
            <a:chOff x="2245" y="2478"/>
            <a:chExt cx="1315" cy="1315"/>
          </a:xfrm>
        </p:grpSpPr>
        <p:pic>
          <p:nvPicPr>
            <p:cNvPr id="19" name="Picture 14" descr="mail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478"/>
              <a:ext cx="1315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245" y="2478"/>
              <a:ext cx="1270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  <a:tab pos="711200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 b="1" dirty="0">
                  <a:solidFill>
                    <a:schemeClr val="bg1"/>
                  </a:solidFill>
                </a:rPr>
                <a:t>Email the </a:t>
              </a:r>
              <a:r>
                <a:rPr lang="en-GB" sz="1400" b="1" dirty="0" smtClean="0">
                  <a:solidFill>
                    <a:schemeClr val="bg1"/>
                  </a:solidFill>
                </a:rPr>
                <a:t>E+ CBHE </a:t>
              </a:r>
              <a:r>
                <a:rPr lang="en-GB" sz="1400" b="1" dirty="0">
                  <a:solidFill>
                    <a:schemeClr val="bg1"/>
                  </a:solidFill>
                </a:rPr>
                <a:t>team</a:t>
              </a: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167981" y="1910554"/>
            <a:ext cx="879475" cy="40011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</a:rPr>
              <a:t>CALL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18" y="3545904"/>
            <a:ext cx="1734645" cy="24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A5963-317A-4819-9B84-991DEC1782ED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pic>
        <p:nvPicPr>
          <p:cNvPr id="78851" name="Picture 3" descr="thankyou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981075"/>
            <a:ext cx="885031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1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203325"/>
            <a:ext cx="9474199" cy="663575"/>
          </a:xfrm>
        </p:spPr>
        <p:txBody>
          <a:bodyPr/>
          <a:lstStyle/>
          <a:p>
            <a:pPr algn="ctr"/>
            <a:r>
              <a:rPr lang="fr-BE" altLang="en-US" sz="26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Grant Agreement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55365"/>
              </p:ext>
            </p:extLst>
          </p:nvPr>
        </p:nvGraphicFramePr>
        <p:xfrm>
          <a:off x="152400" y="1972624"/>
          <a:ext cx="9448800" cy="455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b="1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1. STRUCTURE OF THE GRANT AGREEMENT</a:t>
            </a:r>
            <a:endParaRPr lang="en-GB" b="1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26" name="Picture 2" descr="http://www.comquali.com.br/ESW/Images/contr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2740025"/>
            <a:ext cx="77819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49102" y="2012081"/>
            <a:ext cx="828139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3538" algn="l"/>
                <a:tab pos="711200" algn="l"/>
              </a:tabLst>
              <a:defRPr/>
            </a:pP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I.   </a:t>
            </a:r>
            <a:r>
              <a:rPr kumimoji="0" lang="fr-B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	</a:t>
            </a:r>
            <a:r>
              <a:rPr kumimoji="0" lang="fr-B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Special</a:t>
            </a:r>
            <a:r>
              <a:rPr kumimoji="0" lang="fr-B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Conditions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3538" algn="l"/>
                <a:tab pos="711200" algn="l"/>
              </a:tabLst>
              <a:defRPr/>
            </a:pP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3538" algn="l"/>
                <a:tab pos="711200" algn="l"/>
              </a:tabLst>
              <a:defRPr/>
            </a:pPr>
            <a:r>
              <a:rPr kumimoji="0" lang="fr-B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II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. </a:t>
            </a:r>
            <a:r>
              <a:rPr kumimoji="0" lang="fr-B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	Annexes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3538" algn="l"/>
                <a:tab pos="711200" algn="l"/>
              </a:tabLst>
              <a:defRPr/>
            </a:pPr>
            <a:endParaRPr kumimoji="0" lang="fr-BE" sz="12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3538" algn="l"/>
                <a:tab pos="711200" algn="l"/>
              </a:tabLst>
              <a:defRPr/>
            </a:pP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Annex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</a:t>
            </a: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I:	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Description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of the action </a:t>
            </a: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kumimoji="0" lang="fr-B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Annex</a:t>
            </a: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II: 	</a:t>
            </a:r>
            <a:r>
              <a:rPr lang="fr-BE" sz="2000" b="1" kern="0" dirty="0" smtClean="0">
                <a:solidFill>
                  <a:srgbClr val="333399"/>
                </a:solidFill>
              </a:rPr>
              <a:t>General Conditions</a:t>
            </a:r>
          </a:p>
          <a:p>
            <a:pPr lvl="3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r-BE" sz="2000" kern="0" dirty="0" smtClean="0">
                <a:solidFill>
                  <a:srgbClr val="333399"/>
                </a:solidFill>
              </a:rPr>
              <a:t>		Part </a:t>
            </a:r>
            <a:r>
              <a:rPr lang="fr-BE" sz="2000" kern="0" dirty="0">
                <a:solidFill>
                  <a:srgbClr val="333399"/>
                </a:solidFill>
              </a:rPr>
              <a:t>A: </a:t>
            </a:r>
            <a:r>
              <a:rPr lang="fr-BE" sz="2000" kern="0" dirty="0" err="1">
                <a:solidFill>
                  <a:srgbClr val="333399"/>
                </a:solidFill>
              </a:rPr>
              <a:t>Legal</a:t>
            </a:r>
            <a:r>
              <a:rPr lang="fr-BE" sz="2000" kern="0" dirty="0">
                <a:solidFill>
                  <a:srgbClr val="333399"/>
                </a:solidFill>
              </a:rPr>
              <a:t> and Administrative Provisions</a:t>
            </a:r>
          </a:p>
          <a:p>
            <a:pPr lvl="3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r-BE" sz="2000" kern="0" dirty="0">
                <a:solidFill>
                  <a:srgbClr val="333399"/>
                </a:solidFill>
              </a:rPr>
              <a:t>		Part B: Financial Provisions</a:t>
            </a: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Annex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</a:t>
            </a: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III:	</a:t>
            </a:r>
            <a:r>
              <a:rPr lang="en-GB" sz="2000" kern="0" dirty="0" smtClean="0">
                <a:solidFill>
                  <a:srgbClr val="333399"/>
                </a:solidFill>
              </a:rPr>
              <a:t>Estimated </a:t>
            </a:r>
            <a:r>
              <a:rPr lang="en-GB" sz="2000" kern="0" dirty="0">
                <a:solidFill>
                  <a:srgbClr val="333399"/>
                </a:solidFill>
              </a:rPr>
              <a:t>budget of the </a:t>
            </a:r>
            <a:r>
              <a:rPr lang="en-GB" sz="2000" kern="0" dirty="0" smtClean="0">
                <a:solidFill>
                  <a:srgbClr val="333399"/>
                </a:solidFill>
              </a:rPr>
              <a:t>action</a:t>
            </a: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kumimoji="0" lang="fr-B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Annex</a:t>
            </a: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IV:	</a:t>
            </a:r>
            <a:r>
              <a:rPr lang="en-GB" sz="2000" kern="0" dirty="0" smtClean="0">
                <a:solidFill>
                  <a:srgbClr val="333399"/>
                </a:solidFill>
              </a:rPr>
              <a:t>List </a:t>
            </a:r>
            <a:r>
              <a:rPr lang="en-GB" sz="2000" kern="0" dirty="0">
                <a:solidFill>
                  <a:srgbClr val="333399"/>
                </a:solidFill>
              </a:rPr>
              <a:t>of </a:t>
            </a:r>
            <a:r>
              <a:rPr lang="en-GB" sz="2000" kern="0" dirty="0" smtClean="0">
                <a:solidFill>
                  <a:srgbClr val="333399"/>
                </a:solidFill>
              </a:rPr>
              <a:t>beneficiaries and Mandates</a:t>
            </a:r>
            <a:endParaRPr kumimoji="0" lang="fr-BE" sz="2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3538" algn="l"/>
                <a:tab pos="711200" algn="l"/>
              </a:tabLst>
              <a:defRPr/>
            </a:pP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Annex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</a:t>
            </a: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V:   	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Model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Technical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Implementation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report(s)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kumimoji="0" lang="fr-B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Annex</a:t>
            </a: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 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VI: </a:t>
            </a:r>
            <a:r>
              <a:rPr lang="fr-BE" sz="2000" kern="0" dirty="0">
                <a:solidFill>
                  <a:srgbClr val="333399"/>
                </a:solidFill>
              </a:rPr>
              <a:t>	</a:t>
            </a:r>
            <a:r>
              <a:rPr lang="fr-BE" sz="2000" kern="0" dirty="0" smtClean="0">
                <a:solidFill>
                  <a:srgbClr val="333399"/>
                </a:solidFill>
              </a:rPr>
              <a:t>Model </a:t>
            </a:r>
            <a:r>
              <a:rPr lang="en-GB" sz="2000" kern="0" dirty="0" smtClean="0">
                <a:solidFill>
                  <a:srgbClr val="333399"/>
                </a:solidFill>
              </a:rPr>
              <a:t>financial statement(s)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BE" sz="2000" kern="0" dirty="0" err="1" smtClean="0">
                <a:solidFill>
                  <a:srgbClr val="333399"/>
                </a:solidFill>
              </a:rPr>
              <a:t>Annex</a:t>
            </a:r>
            <a:r>
              <a:rPr lang="fr-BE" sz="2000" kern="0" dirty="0" smtClean="0">
                <a:solidFill>
                  <a:srgbClr val="333399"/>
                </a:solidFill>
              </a:rPr>
              <a:t> VII:	</a:t>
            </a:r>
            <a:r>
              <a:rPr lang="fr-BE" sz="2000" kern="0" dirty="0">
                <a:solidFill>
                  <a:srgbClr val="333399"/>
                </a:solidFill>
              </a:rPr>
              <a:t>Report of </a:t>
            </a:r>
            <a:r>
              <a:rPr lang="fr-BE" sz="2000" kern="0" dirty="0" err="1">
                <a:solidFill>
                  <a:srgbClr val="333399"/>
                </a:solidFill>
              </a:rPr>
              <a:t>Factual</a:t>
            </a:r>
            <a:r>
              <a:rPr lang="fr-BE" sz="2000" kern="0" dirty="0">
                <a:solidFill>
                  <a:srgbClr val="333399"/>
                </a:solidFill>
              </a:rPr>
              <a:t> </a:t>
            </a:r>
            <a:r>
              <a:rPr lang="fr-BE" sz="2000" kern="0" dirty="0" err="1">
                <a:solidFill>
                  <a:srgbClr val="333399"/>
                </a:solidFill>
              </a:rPr>
              <a:t>Findings</a:t>
            </a:r>
            <a:r>
              <a:rPr lang="fr-BE" sz="2000" kern="0" dirty="0">
                <a:solidFill>
                  <a:srgbClr val="333399"/>
                </a:solidFill>
              </a:rPr>
              <a:t> on the Final Financial </a:t>
            </a:r>
            <a:r>
              <a:rPr lang="fr-BE" sz="2000" kern="0" dirty="0" smtClean="0">
                <a:solidFill>
                  <a:srgbClr val="333399"/>
                </a:solidFill>
              </a:rPr>
              <a:t>Report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3538" algn="l"/>
                <a:tab pos="711200" algn="l"/>
              </a:tabLst>
              <a:defRPr/>
            </a:pP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3538" algn="l"/>
                <a:tab pos="711200" algn="l"/>
              </a:tabLst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pic>
        <p:nvPicPr>
          <p:cNvPr id="13314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218744"/>
            <a:ext cx="1409700" cy="14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b="1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2. HIERARCHY</a:t>
            </a:r>
            <a:endParaRPr lang="en-GB" b="1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2050" name="Picture 2" descr="http://gulfofmexicooilspillblog.files.wordpress.com/2010/11/gulf-of-mexico-oil-spill-food-chai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1" t="7804" r="3"/>
          <a:stretch/>
        </p:blipFill>
        <p:spPr bwMode="auto">
          <a:xfrm>
            <a:off x="2401050" y="2857500"/>
            <a:ext cx="569520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5" y="1803915"/>
            <a:ext cx="9477375" cy="4758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3021012" y="2355056"/>
            <a:ext cx="3321050" cy="1328023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363538" algn="l"/>
                <a:tab pos="711200" algn="l"/>
              </a:tabLst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Agreement: SPECIAL CONDITIONS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41" y="2149475"/>
            <a:ext cx="14509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3" y="2149475"/>
            <a:ext cx="646113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4" y="2108200"/>
            <a:ext cx="665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1029216"/>
            <a:ext cx="8413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3120629" y="3861980"/>
            <a:ext cx="2879724" cy="1464231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363538" algn="l"/>
                <a:tab pos="7112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Annex II </a:t>
            </a: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</a:t>
            </a:r>
            <a:r>
              <a:rPr lang="en-GB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Agreement: </a:t>
            </a:r>
            <a:r>
              <a:rPr lang="en-GB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CONDITIONS</a:t>
            </a:r>
            <a:endParaRPr lang="en-GB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AutoShape 29"/>
          <p:cNvCxnSpPr>
            <a:cxnSpLocks noChangeShapeType="1"/>
            <a:stCxn id="21" idx="2"/>
          </p:cNvCxnSpPr>
          <p:nvPr/>
        </p:nvCxnSpPr>
        <p:spPr bwMode="auto">
          <a:xfrm>
            <a:off x="4560491" y="5326211"/>
            <a:ext cx="0" cy="24273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8"/>
          <p:cNvCxnSpPr>
            <a:cxnSpLocks noChangeShapeType="1"/>
            <a:endCxn id="21" idx="0"/>
          </p:cNvCxnSpPr>
          <p:nvPr/>
        </p:nvCxnSpPr>
        <p:spPr bwMode="auto">
          <a:xfrm>
            <a:off x="4560491" y="3713241"/>
            <a:ext cx="0" cy="14873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9"/>
          <p:cNvCxnSpPr>
            <a:cxnSpLocks noChangeShapeType="1"/>
          </p:cNvCxnSpPr>
          <p:nvPr/>
        </p:nvCxnSpPr>
        <p:spPr bwMode="auto">
          <a:xfrm>
            <a:off x="5431631" y="5951890"/>
            <a:ext cx="251619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3952503" y="5568950"/>
            <a:ext cx="1479128" cy="715089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363538" algn="l"/>
                <a:tab pos="711200" algn="l"/>
              </a:tabLst>
            </a:pPr>
            <a:r>
              <a:rPr lang="en-GB" sz="1800" b="1" dirty="0" smtClean="0">
                <a:solidFill>
                  <a:schemeClr val="bg1"/>
                </a:solidFill>
              </a:rPr>
              <a:t>Other Annexes</a:t>
            </a:r>
            <a:endParaRPr lang="en-GB" sz="2000" b="1" dirty="0"/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5729286" y="5458841"/>
            <a:ext cx="1622425" cy="1021556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363538" algn="l"/>
                <a:tab pos="711200" algn="l"/>
              </a:tabLst>
            </a:pPr>
            <a:r>
              <a:rPr lang="en-GB" sz="1800" b="1" dirty="0"/>
              <a:t>Project </a:t>
            </a:r>
            <a:r>
              <a:rPr lang="en-GB" sz="1800" b="1" dirty="0" smtClean="0"/>
              <a:t>Proposal (Annex I)</a:t>
            </a:r>
            <a:endParaRPr lang="en-GB" sz="1800" b="1" dirty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8370090" y="4926092"/>
            <a:ext cx="407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b="1" dirty="0"/>
              <a:t>_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7175" y="1811059"/>
            <a:ext cx="40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336699"/>
                </a:solidFill>
              </a:rPr>
              <a:t>CALL FOR PROPOSALS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z="700" dirty="0" smtClean="0"/>
          </a:p>
          <a:p>
            <a:fld id="{E02D3809-15FD-45C1-8290-613EA603253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sz="26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BEWARE</a:t>
            </a:r>
            <a:r>
              <a:rPr lang="fr-BE" sz="26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en-GB" sz="26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6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745364"/>
            <a:ext cx="8364437" cy="213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45754" y="4544466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b="1" u="sng" dirty="0" smtClean="0"/>
              <a:t>eligible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05" y="3225800"/>
            <a:ext cx="452913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rasmus+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19D35DB978B428CC40D134C5A1762" ma:contentTypeVersion="0" ma:contentTypeDescription="Create a new document." ma:contentTypeScope="" ma:versionID="4b76e18198c46f7f5701a7da3ca1fb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ED66A-7D25-4211-AC4D-9413F8A2E8FD}"/>
</file>

<file path=customXml/itemProps2.xml><?xml version="1.0" encoding="utf-8"?>
<ds:datastoreItem xmlns:ds="http://schemas.openxmlformats.org/officeDocument/2006/customXml" ds:itemID="{370905D6-5295-4BAB-9B2D-C9D1F76C9C1A}"/>
</file>

<file path=customXml/itemProps3.xml><?xml version="1.0" encoding="utf-8"?>
<ds:datastoreItem xmlns:ds="http://schemas.openxmlformats.org/officeDocument/2006/customXml" ds:itemID="{78BE63DA-921E-4A39-A228-F2DFB75B8C4C}"/>
</file>

<file path=docProps/app.xml><?xml version="1.0" encoding="utf-8"?>
<Properties xmlns="http://schemas.openxmlformats.org/officeDocument/2006/extended-properties" xmlns:vt="http://schemas.openxmlformats.org/officeDocument/2006/docPropsVTypes">
  <Template>Erasmus+_en</Template>
  <TotalTime>9069</TotalTime>
  <Words>1467</Words>
  <Application>Microsoft Office PowerPoint</Application>
  <PresentationFormat>A4 Paper (210x297 mm)</PresentationFormat>
  <Paragraphs>366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Erasmus+_en</vt:lpstr>
      <vt:lpstr>1_Erasmus+_en</vt:lpstr>
      <vt:lpstr>PowerPoint Presentation</vt:lpstr>
      <vt:lpstr> The aim of this presentation </vt:lpstr>
      <vt:lpstr> Presentation Content </vt:lpstr>
      <vt:lpstr>  Grant Agreement</vt:lpstr>
      <vt:lpstr>PowerPoint Presentation</vt:lpstr>
      <vt:lpstr>PowerPoint Presentation</vt:lpstr>
      <vt:lpstr>PowerPoint Presentation</vt:lpstr>
      <vt:lpstr>PowerPoint Presentation</vt:lpstr>
      <vt:lpstr> BEWARE! </vt:lpstr>
      <vt:lpstr>PowerPoint Presentation</vt:lpstr>
      <vt:lpstr>  </vt:lpstr>
      <vt:lpstr>PowerPoint Presentation</vt:lpstr>
      <vt:lpstr>PowerPoint Presentation</vt:lpstr>
      <vt:lpstr>PowerPoint Presentation</vt:lpstr>
      <vt:lpstr>  </vt:lpstr>
      <vt:lpstr>  </vt:lpstr>
      <vt:lpstr>Dissemination &amp; exploitation of results (Art. I.10.8 )</vt:lpstr>
      <vt:lpstr>Publicity obligations (Art. I.10.9)</vt:lpstr>
      <vt:lpstr>PENALTIES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GENERAL CONDITIONS </vt:lpstr>
      <vt:lpstr>Part A: Legal and Administrative provisions</vt:lpstr>
      <vt:lpstr>  </vt:lpstr>
      <vt:lpstr>PowerPoint Presentation</vt:lpstr>
      <vt:lpstr>TYPES OF AMENDMENTS</vt:lpstr>
      <vt:lpstr>PowerPoint Presentation</vt:lpstr>
      <vt:lpstr>Part B: Financial provisions</vt:lpstr>
      <vt:lpstr>Checks and Audits (Article II.27)</vt:lpstr>
      <vt:lpstr>PowerPoint Presentation</vt:lpstr>
      <vt:lpstr>Guidelines for the Use of the Grant</vt:lpstr>
      <vt:lpstr> QUESTION NOT ANSWERED? 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sladdch</dc:creator>
  <cp:keywords/>
  <dc:description/>
  <cp:lastModifiedBy>valleea</cp:lastModifiedBy>
  <cp:revision>352</cp:revision>
  <cp:lastPrinted>2016-01-20T09:19:29Z</cp:lastPrinted>
  <dcterms:created xsi:type="dcterms:W3CDTF">2014-10-06T08:51:28Z</dcterms:created>
  <dcterms:modified xsi:type="dcterms:W3CDTF">2016-01-25T17:11:23Z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Format">
    <vt:lpwstr>PPT Document</vt:lpwstr>
  </property>
  <property fmtid="{D5CDD505-2E9C-101B-9397-08002B2CF9AE}" pid="4" name="Supplier">
    <vt:lpwstr/>
  </property>
  <property fmtid="{D5CDD505-2E9C-101B-9397-08002B2CF9AE}" pid="5" name="_Contributor">
    <vt:lpwstr/>
  </property>
  <property fmtid="{D5CDD505-2E9C-101B-9397-08002B2CF9AE}" pid="6" name="Link To Folder">
    <vt:lpwstr>, </vt:lpwstr>
  </property>
  <property fmtid="{D5CDD505-2E9C-101B-9397-08002B2CF9AE}" pid="7" name="edomec">
    <vt:lpwstr>10.02.04.82      IT Sector</vt:lpwstr>
  </property>
  <property fmtid="{D5CDD505-2E9C-101B-9397-08002B2CF9AE}" pid="8" name="docID">
    <vt:lpwstr/>
  </property>
  <property fmtid="{D5CDD505-2E9C-101B-9397-08002B2CF9AE}" pid="9" name="_ResourceType">
    <vt:lpwstr/>
  </property>
  <property fmtid="{D5CDD505-2E9C-101B-9397-08002B2CF9AE}" pid="10" name="Subject">
    <vt:lpwstr/>
  </property>
  <property fmtid="{D5CDD505-2E9C-101B-9397-08002B2CF9AE}" pid="11" name="Keywords">
    <vt:lpwstr/>
  </property>
  <property fmtid="{D5CDD505-2E9C-101B-9397-08002B2CF9AE}" pid="12" name="_Author">
    <vt:lpwstr>sladdch</vt:lpwstr>
  </property>
  <property fmtid="{D5CDD505-2E9C-101B-9397-08002B2CF9AE}" pid="13" name="_Category">
    <vt:lpwstr/>
  </property>
  <property fmtid="{D5CDD505-2E9C-101B-9397-08002B2CF9AE}" pid="14" name="Slides">
    <vt:lpwstr>107</vt:lpwstr>
  </property>
  <property fmtid="{D5CDD505-2E9C-101B-9397-08002B2CF9AE}" pid="15" name="Categories">
    <vt:lpwstr/>
  </property>
  <property fmtid="{D5CDD505-2E9C-101B-9397-08002B2CF9AE}" pid="16" name="Approval Level">
    <vt:lpwstr/>
  </property>
  <property fmtid="{D5CDD505-2E9C-101B-9397-08002B2CF9AE}" pid="17" name="_Comments">
    <vt:lpwstr/>
  </property>
  <property fmtid="{D5CDD505-2E9C-101B-9397-08002B2CF9AE}" pid="18" name="Assigned To">
    <vt:lpwstr/>
  </property>
  <property fmtid="{D5CDD505-2E9C-101B-9397-08002B2CF9AE}" pid="19" name="URL">
    <vt:lpwstr/>
  </property>
  <property fmtid="{D5CDD505-2E9C-101B-9397-08002B2CF9AE}" pid="20" name="Language">
    <vt:lpwstr/>
  </property>
  <property fmtid="{D5CDD505-2E9C-101B-9397-08002B2CF9AE}" pid="21" name="ContentTypeId">
    <vt:lpwstr>0x01010066219D35DB978B428CC40D134C5A1762</vt:lpwstr>
  </property>
</Properties>
</file>